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4" r:id="rId2"/>
    <p:sldId id="306" r:id="rId3"/>
    <p:sldId id="299" r:id="rId4"/>
    <p:sldId id="319" r:id="rId5"/>
    <p:sldId id="335" r:id="rId6"/>
    <p:sldId id="332" r:id="rId7"/>
    <p:sldId id="331" r:id="rId8"/>
    <p:sldId id="336" r:id="rId9"/>
  </p:sldIdLst>
  <p:sldSz cx="9144000" cy="6858000" type="screen4x3"/>
  <p:notesSz cx="6881813" cy="100155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b="1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b="1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b="1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b="1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B02DC"/>
    <a:srgbClr val="F10101"/>
    <a:srgbClr val="FF3300"/>
    <a:srgbClr val="31859C"/>
    <a:srgbClr val="FFCCFF"/>
    <a:srgbClr val="FF99FF"/>
    <a:srgbClr val="D1D1D1"/>
    <a:srgbClr val="FF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 autoAdjust="0"/>
    <p:restoredTop sz="94737" autoAdjust="0"/>
  </p:normalViewPr>
  <p:slideViewPr>
    <p:cSldViewPr>
      <p:cViewPr>
        <p:scale>
          <a:sx n="90" d="100"/>
          <a:sy n="90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EF730-6456-475A-8695-50CCE6F873B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D99DE8B-2436-41EE-89EF-1094BB3C680D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endParaRPr lang="pt-BR" sz="1600" dirty="0" smtClean="0"/>
        </a:p>
        <a:p>
          <a:pPr>
            <a:spcAft>
              <a:spcPts val="0"/>
            </a:spcAft>
          </a:pPr>
          <a:r>
            <a:rPr lang="pt-BR" sz="1600" b="1" dirty="0" smtClean="0"/>
            <a:t>MACRO</a:t>
          </a:r>
        </a:p>
        <a:p>
          <a:pPr>
            <a:spcAft>
              <a:spcPts val="0"/>
            </a:spcAft>
          </a:pPr>
          <a:r>
            <a:rPr lang="pt-BR" sz="1600" dirty="0" smtClean="0"/>
            <a:t>Organização</a:t>
          </a:r>
        </a:p>
        <a:p>
          <a:pPr>
            <a:spcAft>
              <a:spcPts val="0"/>
            </a:spcAft>
          </a:pPr>
          <a:r>
            <a:rPr lang="pt-BR" sz="1600" dirty="0" err="1" smtClean="0"/>
            <a:t>Ex</a:t>
          </a:r>
          <a:r>
            <a:rPr lang="pt-BR" sz="1600" dirty="0" smtClean="0"/>
            <a:t>: Sefaz</a:t>
          </a:r>
          <a:endParaRPr lang="pt-BR" sz="1600" dirty="0"/>
        </a:p>
      </dgm:t>
    </dgm:pt>
    <dgm:pt modelId="{F1B749FA-B1CA-47D0-B633-515A3166BC59}" type="parTrans" cxnId="{52431294-8A78-4BDF-89DE-5682941847FB}">
      <dgm:prSet/>
      <dgm:spPr/>
      <dgm:t>
        <a:bodyPr/>
        <a:lstStyle/>
        <a:p>
          <a:endParaRPr lang="pt-BR"/>
        </a:p>
      </dgm:t>
    </dgm:pt>
    <dgm:pt modelId="{92060154-640A-4368-8176-2B2D80F64849}" type="sibTrans" cxnId="{52431294-8A78-4BDF-89DE-5682941847FB}">
      <dgm:prSet/>
      <dgm:spPr/>
      <dgm:t>
        <a:bodyPr/>
        <a:lstStyle/>
        <a:p>
          <a:endParaRPr lang="pt-BR"/>
        </a:p>
      </dgm:t>
    </dgm:pt>
    <dgm:pt modelId="{F3F112A8-737E-4B64-B93C-57338F8AA99F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600" b="1" dirty="0" smtClean="0"/>
            <a:t>MESO</a:t>
          </a:r>
        </a:p>
        <a:p>
          <a:r>
            <a:rPr lang="pt-BR" sz="1600" dirty="0" smtClean="0"/>
            <a:t>Grupos</a:t>
          </a:r>
        </a:p>
        <a:p>
          <a:r>
            <a:rPr lang="pt-BR" sz="1600" dirty="0" err="1" smtClean="0"/>
            <a:t>Ex</a:t>
          </a:r>
          <a:r>
            <a:rPr lang="pt-BR" sz="1600" dirty="0" smtClean="0"/>
            <a:t>: Superintendência</a:t>
          </a:r>
          <a:endParaRPr lang="pt-BR" sz="1600" dirty="0"/>
        </a:p>
      </dgm:t>
    </dgm:pt>
    <dgm:pt modelId="{A72BBFC2-B931-4207-A9F7-A7C8F1BC5046}" type="parTrans" cxnId="{25418A92-F08E-45B7-907F-697B9315C757}">
      <dgm:prSet/>
      <dgm:spPr/>
      <dgm:t>
        <a:bodyPr/>
        <a:lstStyle/>
        <a:p>
          <a:endParaRPr lang="pt-BR"/>
        </a:p>
      </dgm:t>
    </dgm:pt>
    <dgm:pt modelId="{DE9BE439-12EE-4304-9DEC-8227659C7A8B}" type="sibTrans" cxnId="{25418A92-F08E-45B7-907F-697B9315C757}">
      <dgm:prSet/>
      <dgm:spPr/>
      <dgm:t>
        <a:bodyPr/>
        <a:lstStyle/>
        <a:p>
          <a:endParaRPr lang="pt-BR"/>
        </a:p>
      </dgm:t>
    </dgm:pt>
    <dgm:pt modelId="{2A4E7065-7670-432D-88E4-1CF73EE35892}">
      <dgm:prSet phldrT="[Texto]" custT="1"/>
      <dgm:spPr/>
      <dgm:t>
        <a:bodyPr/>
        <a:lstStyle/>
        <a:p>
          <a:r>
            <a:rPr lang="pt-BR" sz="1600" b="1" dirty="0" smtClean="0"/>
            <a:t>MICRO</a:t>
          </a:r>
        </a:p>
        <a:p>
          <a:r>
            <a:rPr lang="pt-BR" sz="1600" dirty="0" smtClean="0"/>
            <a:t>Indivíduos</a:t>
          </a:r>
          <a:endParaRPr lang="pt-BR" sz="1600" dirty="0"/>
        </a:p>
      </dgm:t>
    </dgm:pt>
    <dgm:pt modelId="{7AE947E6-BBE7-4615-B1E2-F36CD68A8590}" type="parTrans" cxnId="{83F4FAF6-D3BB-4D97-9488-8683F85EC4F3}">
      <dgm:prSet/>
      <dgm:spPr/>
      <dgm:t>
        <a:bodyPr/>
        <a:lstStyle/>
        <a:p>
          <a:endParaRPr lang="pt-BR"/>
        </a:p>
      </dgm:t>
    </dgm:pt>
    <dgm:pt modelId="{47FC6276-3A3A-46F3-B389-CE14B3EB24DB}" type="sibTrans" cxnId="{83F4FAF6-D3BB-4D97-9488-8683F85EC4F3}">
      <dgm:prSet/>
      <dgm:spPr/>
      <dgm:t>
        <a:bodyPr/>
        <a:lstStyle/>
        <a:p>
          <a:endParaRPr lang="pt-BR"/>
        </a:p>
      </dgm:t>
    </dgm:pt>
    <dgm:pt modelId="{42B30D7F-D8DF-4F3D-90F4-5431A2591B26}" type="pres">
      <dgm:prSet presAssocID="{0B9EF730-6456-475A-8695-50CCE6F873BF}" presName="Name0" presStyleCnt="0">
        <dgm:presLayoutVars>
          <dgm:dir/>
          <dgm:animLvl val="lvl"/>
          <dgm:resizeHandles val="exact"/>
        </dgm:presLayoutVars>
      </dgm:prSet>
      <dgm:spPr/>
    </dgm:pt>
    <dgm:pt modelId="{D3AD9C15-A365-45DD-B8BD-A2D21468A0BB}" type="pres">
      <dgm:prSet presAssocID="{6D99DE8B-2436-41EE-89EF-1094BB3C680D}" presName="Name8" presStyleCnt="0"/>
      <dgm:spPr/>
    </dgm:pt>
    <dgm:pt modelId="{2B4C13F6-3345-45E0-8AE6-12FA9BD461A9}" type="pres">
      <dgm:prSet presAssocID="{6D99DE8B-2436-41EE-89EF-1094BB3C680D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D09EFB-C37E-4EF7-82DC-ABC37D9B4ACD}" type="pres">
      <dgm:prSet presAssocID="{6D99DE8B-2436-41EE-89EF-1094BB3C68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A105B2-9028-4B8E-9530-FE61DF4849CE}" type="pres">
      <dgm:prSet presAssocID="{F3F112A8-737E-4B64-B93C-57338F8AA99F}" presName="Name8" presStyleCnt="0"/>
      <dgm:spPr/>
    </dgm:pt>
    <dgm:pt modelId="{D5528E6A-2892-4166-8101-C2A4B6AC86B5}" type="pres">
      <dgm:prSet presAssocID="{F3F112A8-737E-4B64-B93C-57338F8AA99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074B34-1F7F-4797-876B-91A6D3B5065D}" type="pres">
      <dgm:prSet presAssocID="{F3F112A8-737E-4B64-B93C-57338F8AA9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F22384-1513-4A79-9BD5-0FFC534C66E0}" type="pres">
      <dgm:prSet presAssocID="{2A4E7065-7670-432D-88E4-1CF73EE35892}" presName="Name8" presStyleCnt="0"/>
      <dgm:spPr/>
    </dgm:pt>
    <dgm:pt modelId="{FA7FF6DD-74DC-4809-92ED-DAF96E626B05}" type="pres">
      <dgm:prSet presAssocID="{2A4E7065-7670-432D-88E4-1CF73EE3589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67C94C-E91F-464A-9DF9-F06C21E8BBA5}" type="pres">
      <dgm:prSet presAssocID="{2A4E7065-7670-432D-88E4-1CF73EE358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5418A92-F08E-45B7-907F-697B9315C757}" srcId="{0B9EF730-6456-475A-8695-50CCE6F873BF}" destId="{F3F112A8-737E-4B64-B93C-57338F8AA99F}" srcOrd="1" destOrd="0" parTransId="{A72BBFC2-B931-4207-A9F7-A7C8F1BC5046}" sibTransId="{DE9BE439-12EE-4304-9DEC-8227659C7A8B}"/>
    <dgm:cxn modelId="{4C877A41-07E3-4460-831C-7F3F7C0C656E}" type="presOf" srcId="{F3F112A8-737E-4B64-B93C-57338F8AA99F}" destId="{6E074B34-1F7F-4797-876B-91A6D3B5065D}" srcOrd="1" destOrd="0" presId="urn:microsoft.com/office/officeart/2005/8/layout/pyramid1"/>
    <dgm:cxn modelId="{83F4FAF6-D3BB-4D97-9488-8683F85EC4F3}" srcId="{0B9EF730-6456-475A-8695-50CCE6F873BF}" destId="{2A4E7065-7670-432D-88E4-1CF73EE35892}" srcOrd="2" destOrd="0" parTransId="{7AE947E6-BBE7-4615-B1E2-F36CD68A8590}" sibTransId="{47FC6276-3A3A-46F3-B389-CE14B3EB24DB}"/>
    <dgm:cxn modelId="{6FB9FD9C-F8F9-4B5E-9A18-73B055CDC527}" type="presOf" srcId="{2A4E7065-7670-432D-88E4-1CF73EE35892}" destId="{7067C94C-E91F-464A-9DF9-F06C21E8BBA5}" srcOrd="1" destOrd="0" presId="urn:microsoft.com/office/officeart/2005/8/layout/pyramid1"/>
    <dgm:cxn modelId="{3E68C3E7-A331-45E8-9477-E171DD62D44E}" type="presOf" srcId="{6D99DE8B-2436-41EE-89EF-1094BB3C680D}" destId="{4CD09EFB-C37E-4EF7-82DC-ABC37D9B4ACD}" srcOrd="1" destOrd="0" presId="urn:microsoft.com/office/officeart/2005/8/layout/pyramid1"/>
    <dgm:cxn modelId="{75437799-18CB-47BE-B637-A95FF80B67C6}" type="presOf" srcId="{F3F112A8-737E-4B64-B93C-57338F8AA99F}" destId="{D5528E6A-2892-4166-8101-C2A4B6AC86B5}" srcOrd="0" destOrd="0" presId="urn:microsoft.com/office/officeart/2005/8/layout/pyramid1"/>
    <dgm:cxn modelId="{F55E0672-A0C1-489E-B877-CAFE6DB77F49}" type="presOf" srcId="{0B9EF730-6456-475A-8695-50CCE6F873BF}" destId="{42B30D7F-D8DF-4F3D-90F4-5431A2591B26}" srcOrd="0" destOrd="0" presId="urn:microsoft.com/office/officeart/2005/8/layout/pyramid1"/>
    <dgm:cxn modelId="{C69E2C20-22B9-4329-AC7C-E480E3FAB6EF}" type="presOf" srcId="{2A4E7065-7670-432D-88E4-1CF73EE35892}" destId="{FA7FF6DD-74DC-4809-92ED-DAF96E626B05}" srcOrd="0" destOrd="0" presId="urn:microsoft.com/office/officeart/2005/8/layout/pyramid1"/>
    <dgm:cxn modelId="{52431294-8A78-4BDF-89DE-5682941847FB}" srcId="{0B9EF730-6456-475A-8695-50CCE6F873BF}" destId="{6D99DE8B-2436-41EE-89EF-1094BB3C680D}" srcOrd="0" destOrd="0" parTransId="{F1B749FA-B1CA-47D0-B633-515A3166BC59}" sibTransId="{92060154-640A-4368-8176-2B2D80F64849}"/>
    <dgm:cxn modelId="{D729EFDD-BF3D-4F32-A835-B259BA42ACCD}" type="presOf" srcId="{6D99DE8B-2436-41EE-89EF-1094BB3C680D}" destId="{2B4C13F6-3345-45E0-8AE6-12FA9BD461A9}" srcOrd="0" destOrd="0" presId="urn:microsoft.com/office/officeart/2005/8/layout/pyramid1"/>
    <dgm:cxn modelId="{D41C42B0-9FAE-4BCF-81B4-C66C02475E70}" type="presParOf" srcId="{42B30D7F-D8DF-4F3D-90F4-5431A2591B26}" destId="{D3AD9C15-A365-45DD-B8BD-A2D21468A0BB}" srcOrd="0" destOrd="0" presId="urn:microsoft.com/office/officeart/2005/8/layout/pyramid1"/>
    <dgm:cxn modelId="{548BE9C1-0465-42BC-82B4-FA9DDA6C4232}" type="presParOf" srcId="{D3AD9C15-A365-45DD-B8BD-A2D21468A0BB}" destId="{2B4C13F6-3345-45E0-8AE6-12FA9BD461A9}" srcOrd="0" destOrd="0" presId="urn:microsoft.com/office/officeart/2005/8/layout/pyramid1"/>
    <dgm:cxn modelId="{5687C058-FAD1-4178-9F5E-73F1595F55C7}" type="presParOf" srcId="{D3AD9C15-A365-45DD-B8BD-A2D21468A0BB}" destId="{4CD09EFB-C37E-4EF7-82DC-ABC37D9B4ACD}" srcOrd="1" destOrd="0" presId="urn:microsoft.com/office/officeart/2005/8/layout/pyramid1"/>
    <dgm:cxn modelId="{0941FD45-ECFB-45C8-9E73-408BBFD8E9EA}" type="presParOf" srcId="{42B30D7F-D8DF-4F3D-90F4-5431A2591B26}" destId="{D1A105B2-9028-4B8E-9530-FE61DF4849CE}" srcOrd="1" destOrd="0" presId="urn:microsoft.com/office/officeart/2005/8/layout/pyramid1"/>
    <dgm:cxn modelId="{C65F4F2E-04B4-49B0-BE6A-997C8618E4C8}" type="presParOf" srcId="{D1A105B2-9028-4B8E-9530-FE61DF4849CE}" destId="{D5528E6A-2892-4166-8101-C2A4B6AC86B5}" srcOrd="0" destOrd="0" presId="urn:microsoft.com/office/officeart/2005/8/layout/pyramid1"/>
    <dgm:cxn modelId="{8D1134FA-1B16-4B47-87F5-41D3698EEEED}" type="presParOf" srcId="{D1A105B2-9028-4B8E-9530-FE61DF4849CE}" destId="{6E074B34-1F7F-4797-876B-91A6D3B5065D}" srcOrd="1" destOrd="0" presId="urn:microsoft.com/office/officeart/2005/8/layout/pyramid1"/>
    <dgm:cxn modelId="{20EE353F-C48E-4BD3-986B-4A9265265E1E}" type="presParOf" srcId="{42B30D7F-D8DF-4F3D-90F4-5431A2591B26}" destId="{E0F22384-1513-4A79-9BD5-0FFC534C66E0}" srcOrd="2" destOrd="0" presId="urn:microsoft.com/office/officeart/2005/8/layout/pyramid1"/>
    <dgm:cxn modelId="{F75C3254-B966-4712-9C25-0F8AFA878CE3}" type="presParOf" srcId="{E0F22384-1513-4A79-9BD5-0FFC534C66E0}" destId="{FA7FF6DD-74DC-4809-92ED-DAF96E626B05}" srcOrd="0" destOrd="0" presId="urn:microsoft.com/office/officeart/2005/8/layout/pyramid1"/>
    <dgm:cxn modelId="{2DFC39B9-69E1-425D-A935-B6B6969D67A0}" type="presParOf" srcId="{E0F22384-1513-4A79-9BD5-0FFC534C66E0}" destId="{7067C94C-E91F-464A-9DF9-F06C21E8BBA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8B780-39FF-459A-A154-17661C2A08D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2D4F6B1-339F-4523-9FD3-CA4912CC8B8A}">
      <dgm:prSet phldrT="[Texto]" custT="1"/>
      <dgm:spPr/>
      <dgm:t>
        <a:bodyPr/>
        <a:lstStyle/>
        <a:p>
          <a:r>
            <a:rPr lang="pt-BR" sz="1800" b="1" dirty="0" smtClean="0"/>
            <a:t>3 </a:t>
          </a:r>
        </a:p>
        <a:p>
          <a:r>
            <a:rPr lang="pt-BR" sz="1800" b="1" dirty="0" smtClean="0"/>
            <a:t>SERVIDORES da Sefaz -BA</a:t>
          </a:r>
          <a:endParaRPr lang="pt-BR" sz="1800" b="1" dirty="0"/>
        </a:p>
      </dgm:t>
    </dgm:pt>
    <dgm:pt modelId="{747F1E03-9B37-49D5-8E29-7740DB01E02B}" type="parTrans" cxnId="{8D1161B1-D743-4BE7-B864-9DCADC3D3661}">
      <dgm:prSet/>
      <dgm:spPr/>
      <dgm:t>
        <a:bodyPr/>
        <a:lstStyle/>
        <a:p>
          <a:endParaRPr lang="pt-BR"/>
        </a:p>
      </dgm:t>
    </dgm:pt>
    <dgm:pt modelId="{C706D8FF-37E8-4FA6-8409-3FFFD7154FD4}" type="sibTrans" cxnId="{8D1161B1-D743-4BE7-B864-9DCADC3D3661}">
      <dgm:prSet/>
      <dgm:spPr/>
      <dgm:t>
        <a:bodyPr/>
        <a:lstStyle/>
        <a:p>
          <a:endParaRPr lang="pt-BR"/>
        </a:p>
      </dgm:t>
    </dgm:pt>
    <dgm:pt modelId="{62F3CC06-2100-4A97-B764-FC2D83914938}">
      <dgm:prSet phldrT="[Texto]" custT="1"/>
      <dgm:spPr/>
      <dgm:t>
        <a:bodyPr/>
        <a:lstStyle/>
        <a:p>
          <a:r>
            <a:rPr lang="pt-BR" sz="1100" b="1" dirty="0" smtClean="0"/>
            <a:t>	</a:t>
          </a:r>
          <a:r>
            <a:rPr lang="pt-BR" sz="1400" b="1" dirty="0" smtClean="0"/>
            <a:t>Comportamentos</a:t>
          </a:r>
          <a:endParaRPr lang="pt-BR" sz="1400" b="1" dirty="0"/>
        </a:p>
      </dgm:t>
    </dgm:pt>
    <dgm:pt modelId="{C346D8DA-9B4D-4CBE-A6B6-A2920DE2F4D9}" type="parTrans" cxnId="{78D8F631-0236-42C5-AC69-EB26A85F780C}">
      <dgm:prSet/>
      <dgm:spPr/>
      <dgm:t>
        <a:bodyPr/>
        <a:lstStyle/>
        <a:p>
          <a:endParaRPr lang="pt-BR"/>
        </a:p>
      </dgm:t>
    </dgm:pt>
    <dgm:pt modelId="{9BEF4FAA-E7E7-4C79-ACAF-2B17ABC6E261}" type="sibTrans" cxnId="{78D8F631-0236-42C5-AC69-EB26A85F780C}">
      <dgm:prSet/>
      <dgm:spPr/>
      <dgm:t>
        <a:bodyPr/>
        <a:lstStyle/>
        <a:p>
          <a:endParaRPr lang="pt-BR"/>
        </a:p>
      </dgm:t>
    </dgm:pt>
    <dgm:pt modelId="{5ACC265C-185F-497F-9DE0-5BFFD6882DF2}">
      <dgm:prSet phldrT="[Texto]"/>
      <dgm:spPr/>
      <dgm:t>
        <a:bodyPr/>
        <a:lstStyle/>
        <a:p>
          <a:r>
            <a:rPr lang="pt-BR" dirty="0" smtClean="0"/>
            <a:t>7</a:t>
          </a:r>
        </a:p>
        <a:p>
          <a:r>
            <a:rPr lang="pt-BR" dirty="0" smtClean="0"/>
            <a:t> Professores Universitários</a:t>
          </a:r>
          <a:endParaRPr lang="pt-BR" dirty="0"/>
        </a:p>
      </dgm:t>
    </dgm:pt>
    <dgm:pt modelId="{E2584E73-992C-4A13-BC81-3F2B8B22BB93}" type="parTrans" cxnId="{988D4657-EB4E-4F8D-9FB6-E34ADD052A72}">
      <dgm:prSet/>
      <dgm:spPr/>
      <dgm:t>
        <a:bodyPr/>
        <a:lstStyle/>
        <a:p>
          <a:endParaRPr lang="pt-BR"/>
        </a:p>
      </dgm:t>
    </dgm:pt>
    <dgm:pt modelId="{285F60CB-50B9-4E76-96BF-EABC1FDA2D80}" type="sibTrans" cxnId="{988D4657-EB4E-4F8D-9FB6-E34ADD052A72}">
      <dgm:prSet/>
      <dgm:spPr/>
      <dgm:t>
        <a:bodyPr/>
        <a:lstStyle/>
        <a:p>
          <a:endParaRPr lang="pt-BR"/>
        </a:p>
      </dgm:t>
    </dgm:pt>
    <dgm:pt modelId="{3C580FB2-57AC-4D3C-B56E-E5BD5766DBE0}">
      <dgm:prSet phldrT="[Texto]" custT="1"/>
      <dgm:spPr/>
      <dgm:t>
        <a:bodyPr/>
        <a:lstStyle/>
        <a:p>
          <a:r>
            <a:rPr lang="pt-BR" sz="1000" b="1" dirty="0" smtClean="0"/>
            <a:t>	</a:t>
          </a:r>
          <a:r>
            <a:rPr lang="pt-BR" sz="1200" b="1" dirty="0" smtClean="0"/>
            <a:t>Comportamentos</a:t>
          </a:r>
          <a:endParaRPr lang="pt-BR" sz="1200" b="1" dirty="0"/>
        </a:p>
      </dgm:t>
    </dgm:pt>
    <dgm:pt modelId="{DB56911C-0CF4-4D1C-A0D1-C8E18D0DB731}" type="parTrans" cxnId="{CE24E58B-3865-4EBF-8C54-A9F13F079D40}">
      <dgm:prSet/>
      <dgm:spPr/>
      <dgm:t>
        <a:bodyPr/>
        <a:lstStyle/>
        <a:p>
          <a:endParaRPr lang="pt-BR"/>
        </a:p>
      </dgm:t>
    </dgm:pt>
    <dgm:pt modelId="{59402F78-EA0C-4A85-9C1C-2836DA0FE5CB}" type="sibTrans" cxnId="{CE24E58B-3865-4EBF-8C54-A9F13F079D40}">
      <dgm:prSet/>
      <dgm:spPr/>
      <dgm:t>
        <a:bodyPr/>
        <a:lstStyle/>
        <a:p>
          <a:endParaRPr lang="pt-BR"/>
        </a:p>
      </dgm:t>
    </dgm:pt>
    <dgm:pt modelId="{C88DDB96-D708-4955-B62A-152108A7419D}">
      <dgm:prSet phldrT="[Texto]" custT="1"/>
      <dgm:spPr/>
      <dgm:t>
        <a:bodyPr/>
        <a:lstStyle/>
        <a:p>
          <a:r>
            <a:rPr lang="pt-BR" sz="1400" dirty="0" smtClean="0"/>
            <a:t>Elaboração de cursos </a:t>
          </a:r>
          <a:r>
            <a:rPr lang="pt-BR" sz="1400" dirty="0" smtClean="0"/>
            <a:t>a </a:t>
          </a:r>
          <a:r>
            <a:rPr lang="pt-BR" sz="1400" dirty="0" smtClean="0"/>
            <a:t>distância</a:t>
          </a:r>
          <a:endParaRPr lang="pt-BR" sz="1400" dirty="0"/>
        </a:p>
      </dgm:t>
    </dgm:pt>
    <dgm:pt modelId="{A32B0D03-F6E3-4795-8C82-DE7F87634E05}" type="parTrans" cxnId="{15E6F251-FD7C-4068-8CC8-2D013ED3E7AA}">
      <dgm:prSet/>
      <dgm:spPr/>
      <dgm:t>
        <a:bodyPr/>
        <a:lstStyle/>
        <a:p>
          <a:endParaRPr lang="pt-BR"/>
        </a:p>
      </dgm:t>
    </dgm:pt>
    <dgm:pt modelId="{52A1A836-A23A-4C2B-9F84-1D7ACEE06504}" type="sibTrans" cxnId="{15E6F251-FD7C-4068-8CC8-2D013ED3E7AA}">
      <dgm:prSet/>
      <dgm:spPr/>
      <dgm:t>
        <a:bodyPr/>
        <a:lstStyle/>
        <a:p>
          <a:endParaRPr lang="pt-BR"/>
        </a:p>
      </dgm:t>
    </dgm:pt>
    <dgm:pt modelId="{FA663589-6468-4EBB-AC74-2C5804FFA041}">
      <dgm:prSet phldrT="[Texto]" custT="1"/>
      <dgm:spPr/>
      <dgm:t>
        <a:bodyPr/>
        <a:lstStyle/>
        <a:p>
          <a:r>
            <a:rPr lang="pt-BR" sz="1400" dirty="0" smtClean="0"/>
            <a:t>Coordenação de implantação de sistema</a:t>
          </a:r>
          <a:endParaRPr lang="pt-BR" sz="1400" dirty="0"/>
        </a:p>
      </dgm:t>
    </dgm:pt>
    <dgm:pt modelId="{4460E6BD-20AF-4908-B18B-467AB423CC31}" type="parTrans" cxnId="{F5B2D502-42E6-43B2-AC90-E8A0A7CFFBC7}">
      <dgm:prSet/>
      <dgm:spPr/>
      <dgm:t>
        <a:bodyPr/>
        <a:lstStyle/>
        <a:p>
          <a:endParaRPr lang="pt-BR"/>
        </a:p>
      </dgm:t>
    </dgm:pt>
    <dgm:pt modelId="{B3603E9E-8125-4E53-AEAD-D58ADDC4D6DE}" type="sibTrans" cxnId="{F5B2D502-42E6-43B2-AC90-E8A0A7CFFBC7}">
      <dgm:prSet/>
      <dgm:spPr/>
      <dgm:t>
        <a:bodyPr/>
        <a:lstStyle/>
        <a:p>
          <a:endParaRPr lang="pt-BR"/>
        </a:p>
      </dgm:t>
    </dgm:pt>
    <dgm:pt modelId="{E6920135-699A-4FDA-AAD0-CE1BFE747648}">
      <dgm:prSet phldrT="[Texto]" custT="1"/>
      <dgm:spPr/>
      <dgm:t>
        <a:bodyPr/>
        <a:lstStyle/>
        <a:p>
          <a:r>
            <a:rPr lang="pt-BR" sz="1400" dirty="0" smtClean="0"/>
            <a:t>Coordenação de equipe de trabalho</a:t>
          </a:r>
          <a:endParaRPr lang="pt-BR" sz="1400" dirty="0"/>
        </a:p>
      </dgm:t>
    </dgm:pt>
    <dgm:pt modelId="{EAB0CF89-D909-4DD1-9EEE-019ECEB628EC}" type="parTrans" cxnId="{F1CD6562-6081-4395-8ED5-905EB07A63EC}">
      <dgm:prSet/>
      <dgm:spPr/>
      <dgm:t>
        <a:bodyPr/>
        <a:lstStyle/>
        <a:p>
          <a:endParaRPr lang="pt-BR"/>
        </a:p>
      </dgm:t>
    </dgm:pt>
    <dgm:pt modelId="{B1ACF004-EE88-410D-86E6-009568832DDF}" type="sibTrans" cxnId="{F1CD6562-6081-4395-8ED5-905EB07A63EC}">
      <dgm:prSet/>
      <dgm:spPr/>
      <dgm:t>
        <a:bodyPr/>
        <a:lstStyle/>
        <a:p>
          <a:endParaRPr lang="pt-BR"/>
        </a:p>
      </dgm:t>
    </dgm:pt>
    <dgm:pt modelId="{90CBD4D3-4191-42BE-B4FA-75656B8DE97D}">
      <dgm:prSet phldrT="[Texto]" custT="1"/>
      <dgm:spPr/>
      <dgm:t>
        <a:bodyPr/>
        <a:lstStyle/>
        <a:p>
          <a:r>
            <a:rPr lang="pt-BR" sz="1200" dirty="0" smtClean="0"/>
            <a:t>Acompanhamento informal de atividades acadêmicas</a:t>
          </a:r>
          <a:endParaRPr lang="pt-BR" sz="1200" dirty="0"/>
        </a:p>
      </dgm:t>
    </dgm:pt>
    <dgm:pt modelId="{E44ACED0-69BA-4869-A742-3CEDEA3A67C7}" type="parTrans" cxnId="{7D993DB3-AD97-4AB3-8BA1-FE1F681372DC}">
      <dgm:prSet/>
      <dgm:spPr/>
      <dgm:t>
        <a:bodyPr/>
        <a:lstStyle/>
        <a:p>
          <a:endParaRPr lang="pt-BR"/>
        </a:p>
      </dgm:t>
    </dgm:pt>
    <dgm:pt modelId="{DA965B37-DF2E-485B-AAAE-C8934EF527E9}" type="sibTrans" cxnId="{7D993DB3-AD97-4AB3-8BA1-FE1F681372DC}">
      <dgm:prSet/>
      <dgm:spPr/>
      <dgm:t>
        <a:bodyPr/>
        <a:lstStyle/>
        <a:p>
          <a:endParaRPr lang="pt-BR"/>
        </a:p>
      </dgm:t>
    </dgm:pt>
    <dgm:pt modelId="{57A66EAE-829F-4A8C-A52D-AE607316D7F9}">
      <dgm:prSet phldrT="[Texto]" custT="1"/>
      <dgm:spPr/>
      <dgm:t>
        <a:bodyPr/>
        <a:lstStyle/>
        <a:p>
          <a:r>
            <a:rPr lang="pt-BR" sz="1200" dirty="0" smtClean="0"/>
            <a:t>Participação em projetos especiais (Imposto de Renda)</a:t>
          </a:r>
          <a:endParaRPr lang="pt-BR" sz="1200" dirty="0"/>
        </a:p>
      </dgm:t>
    </dgm:pt>
    <dgm:pt modelId="{BCEA3BF8-3A4E-4385-977D-DA2239365540}" type="parTrans" cxnId="{8B095D02-1604-4688-9FAF-EA2410DD686A}">
      <dgm:prSet/>
      <dgm:spPr/>
      <dgm:t>
        <a:bodyPr/>
        <a:lstStyle/>
        <a:p>
          <a:endParaRPr lang="pt-BR"/>
        </a:p>
      </dgm:t>
    </dgm:pt>
    <dgm:pt modelId="{412F31F9-8FE8-40C7-844A-D24A1AE7EF17}" type="sibTrans" cxnId="{8B095D02-1604-4688-9FAF-EA2410DD686A}">
      <dgm:prSet/>
      <dgm:spPr/>
      <dgm:t>
        <a:bodyPr/>
        <a:lstStyle/>
        <a:p>
          <a:endParaRPr lang="pt-BR"/>
        </a:p>
      </dgm:t>
    </dgm:pt>
    <dgm:pt modelId="{F0B74998-3EB3-44C3-82D6-B3EDD8E57BB1}">
      <dgm:prSet phldrT="[Texto]" custT="1"/>
      <dgm:spPr/>
      <dgm:t>
        <a:bodyPr/>
        <a:lstStyle/>
        <a:p>
          <a:r>
            <a:rPr lang="pt-BR" sz="1200" dirty="0" smtClean="0"/>
            <a:t>Publicações</a:t>
          </a:r>
          <a:endParaRPr lang="pt-BR" sz="1200" dirty="0"/>
        </a:p>
      </dgm:t>
    </dgm:pt>
    <dgm:pt modelId="{599289CA-602E-4829-8012-BA8B0579F048}" type="parTrans" cxnId="{3248412D-3C85-4AFA-A2A2-72749BFE2513}">
      <dgm:prSet/>
      <dgm:spPr/>
      <dgm:t>
        <a:bodyPr/>
        <a:lstStyle/>
        <a:p>
          <a:endParaRPr lang="pt-BR"/>
        </a:p>
      </dgm:t>
    </dgm:pt>
    <dgm:pt modelId="{44E31105-4FDF-44C5-8A7F-38970B54D45A}" type="sibTrans" cxnId="{3248412D-3C85-4AFA-A2A2-72749BFE2513}">
      <dgm:prSet/>
      <dgm:spPr/>
      <dgm:t>
        <a:bodyPr/>
        <a:lstStyle/>
        <a:p>
          <a:endParaRPr lang="pt-BR"/>
        </a:p>
      </dgm:t>
    </dgm:pt>
    <dgm:pt modelId="{ACA63E54-3075-4474-BC7A-AB88799CC300}">
      <dgm:prSet phldrT="[Texto]" custT="1"/>
      <dgm:spPr/>
      <dgm:t>
        <a:bodyPr/>
        <a:lstStyle/>
        <a:p>
          <a:r>
            <a:rPr lang="pt-BR" sz="1200" dirty="0" smtClean="0"/>
            <a:t>Tarefas variadas</a:t>
          </a:r>
          <a:endParaRPr lang="pt-BR" sz="1200" dirty="0"/>
        </a:p>
      </dgm:t>
    </dgm:pt>
    <dgm:pt modelId="{6A7E21AC-0333-4F5B-A6AD-03047834FE7E}" type="parTrans" cxnId="{132054F0-585F-46BF-8DBF-594294559AEE}">
      <dgm:prSet/>
      <dgm:spPr/>
      <dgm:t>
        <a:bodyPr/>
        <a:lstStyle/>
        <a:p>
          <a:endParaRPr lang="pt-BR"/>
        </a:p>
      </dgm:t>
    </dgm:pt>
    <dgm:pt modelId="{DEA005DE-86F4-48F1-942C-48413E29FC92}" type="sibTrans" cxnId="{132054F0-585F-46BF-8DBF-594294559AEE}">
      <dgm:prSet/>
      <dgm:spPr/>
      <dgm:t>
        <a:bodyPr/>
        <a:lstStyle/>
        <a:p>
          <a:endParaRPr lang="pt-BR"/>
        </a:p>
      </dgm:t>
    </dgm:pt>
    <dgm:pt modelId="{FAAE90C6-8BCE-4365-BB62-0884A6BA04B7}">
      <dgm:prSet phldrT="[Texto]" custT="1"/>
      <dgm:spPr/>
      <dgm:t>
        <a:bodyPr/>
        <a:lstStyle/>
        <a:p>
          <a:r>
            <a:rPr lang="pt-BR" sz="1200" dirty="0" smtClean="0"/>
            <a:t>Metodologia de avaliação</a:t>
          </a:r>
          <a:endParaRPr lang="pt-BR" sz="1200" dirty="0"/>
        </a:p>
      </dgm:t>
    </dgm:pt>
    <dgm:pt modelId="{486EAC4E-2F8E-40FC-8EE5-8EC7B636AF3C}" type="parTrans" cxnId="{46D71585-D12F-49DF-B744-CDB51967B220}">
      <dgm:prSet/>
      <dgm:spPr/>
      <dgm:t>
        <a:bodyPr/>
        <a:lstStyle/>
        <a:p>
          <a:endParaRPr lang="pt-BR"/>
        </a:p>
      </dgm:t>
    </dgm:pt>
    <dgm:pt modelId="{29F672E6-B015-4F39-9AD3-4B648E436256}" type="sibTrans" cxnId="{46D71585-D12F-49DF-B744-CDB51967B220}">
      <dgm:prSet/>
      <dgm:spPr/>
      <dgm:t>
        <a:bodyPr/>
        <a:lstStyle/>
        <a:p>
          <a:endParaRPr lang="pt-BR"/>
        </a:p>
      </dgm:t>
    </dgm:pt>
    <dgm:pt modelId="{6E71C1AB-830F-4854-A13B-34D7C827D19F}">
      <dgm:prSet phldrT="[Texto]" custT="1"/>
      <dgm:spPr/>
      <dgm:t>
        <a:bodyPr/>
        <a:lstStyle/>
        <a:p>
          <a:r>
            <a:rPr lang="pt-BR" sz="1200" dirty="0" smtClean="0"/>
            <a:t>Coordenação de revista acadêmica</a:t>
          </a:r>
          <a:endParaRPr lang="pt-BR" sz="1200" dirty="0"/>
        </a:p>
      </dgm:t>
    </dgm:pt>
    <dgm:pt modelId="{FDD9C9D3-E59A-46E7-86B5-7AB145771C77}" type="parTrans" cxnId="{A0D599B2-B88A-48D6-A686-5287CF5CD8B8}">
      <dgm:prSet/>
      <dgm:spPr/>
      <dgm:t>
        <a:bodyPr/>
        <a:lstStyle/>
        <a:p>
          <a:endParaRPr lang="pt-BR"/>
        </a:p>
      </dgm:t>
    </dgm:pt>
    <dgm:pt modelId="{60FCF52A-06C5-407A-B0BB-8B55D644AADA}" type="sibTrans" cxnId="{A0D599B2-B88A-48D6-A686-5287CF5CD8B8}">
      <dgm:prSet/>
      <dgm:spPr/>
      <dgm:t>
        <a:bodyPr/>
        <a:lstStyle/>
        <a:p>
          <a:endParaRPr lang="pt-BR"/>
        </a:p>
      </dgm:t>
    </dgm:pt>
    <dgm:pt modelId="{42262132-5065-4663-8EC5-E015626F3573}">
      <dgm:prSet phldrT="[Texto]" custT="1"/>
      <dgm:spPr/>
      <dgm:t>
        <a:bodyPr/>
        <a:lstStyle/>
        <a:p>
          <a:r>
            <a:rPr lang="pt-BR" sz="1200" dirty="0" smtClean="0"/>
            <a:t>Prática docente (</a:t>
          </a:r>
          <a:r>
            <a:rPr lang="pt-BR" sz="1200" i="1" dirty="0" smtClean="0"/>
            <a:t>moodle)</a:t>
          </a:r>
          <a:endParaRPr lang="pt-BR" sz="1200" i="1" dirty="0"/>
        </a:p>
      </dgm:t>
    </dgm:pt>
    <dgm:pt modelId="{7EF09A2A-ED36-4E85-828D-045D5AEF7037}" type="parTrans" cxnId="{0610043B-54FA-4A36-ADB7-AEADE255BE5B}">
      <dgm:prSet/>
      <dgm:spPr/>
      <dgm:t>
        <a:bodyPr/>
        <a:lstStyle/>
        <a:p>
          <a:endParaRPr lang="pt-BR"/>
        </a:p>
      </dgm:t>
    </dgm:pt>
    <dgm:pt modelId="{1AD0B131-E441-4A0C-9C2F-90C48173C886}" type="sibTrans" cxnId="{0610043B-54FA-4A36-ADB7-AEADE255BE5B}">
      <dgm:prSet/>
      <dgm:spPr/>
      <dgm:t>
        <a:bodyPr/>
        <a:lstStyle/>
        <a:p>
          <a:endParaRPr lang="pt-BR"/>
        </a:p>
      </dgm:t>
    </dgm:pt>
    <dgm:pt modelId="{C1457465-C854-4631-8938-557E350B3181}" type="pres">
      <dgm:prSet presAssocID="{E408B780-39FF-459A-A154-17661C2A08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869BD0E-B3B7-4B51-A1C5-84775CAF70E0}" type="pres">
      <dgm:prSet presAssocID="{72D4F6B1-339F-4523-9FD3-CA4912CC8B8A}" presName="linNode" presStyleCnt="0"/>
      <dgm:spPr/>
    </dgm:pt>
    <dgm:pt modelId="{488FC46B-EDDF-4761-96FB-723E5275A07B}" type="pres">
      <dgm:prSet presAssocID="{72D4F6B1-339F-4523-9FD3-CA4912CC8B8A}" presName="parentShp" presStyleLbl="node1" presStyleIdx="0" presStyleCnt="2" custScaleX="94904" custScaleY="78507" custLinFactNeighborX="-26887" custLinFactNeighborY="-37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C9B999-F821-4EB6-A7C1-33C815D8277E}" type="pres">
      <dgm:prSet presAssocID="{72D4F6B1-339F-4523-9FD3-CA4912CC8B8A}" presName="childShp" presStyleLbl="bgAccFollowNode1" presStyleIdx="0" presStyleCnt="2" custScaleX="103152" custScaleY="145348" custLinFactNeighborX="-513" custLinFactNeighborY="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F93909-2B24-4E5C-B7A9-E9985C37FD9A}" type="pres">
      <dgm:prSet presAssocID="{C706D8FF-37E8-4FA6-8409-3FFFD7154FD4}" presName="spacing" presStyleCnt="0"/>
      <dgm:spPr/>
    </dgm:pt>
    <dgm:pt modelId="{0C995060-D841-4FF5-98A8-3D4A581D991B}" type="pres">
      <dgm:prSet presAssocID="{5ACC265C-185F-497F-9DE0-5BFFD6882DF2}" presName="linNode" presStyleCnt="0"/>
      <dgm:spPr/>
    </dgm:pt>
    <dgm:pt modelId="{D37CACA7-D02F-46AF-9154-0FBFD1890BE4}" type="pres">
      <dgm:prSet presAssocID="{5ACC265C-185F-497F-9DE0-5BFFD6882DF2}" presName="parentShp" presStyleLbl="node1" presStyleIdx="1" presStyleCnt="2" custLinFactNeighborX="-13119" custLinFactNeighborY="54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F03F6E-AE39-467D-B0C1-25F33F20DA87}" type="pres">
      <dgm:prSet presAssocID="{5ACC265C-185F-497F-9DE0-5BFFD6882DF2}" presName="childShp" presStyleLbl="bgAccFollowNode1" presStyleIdx="1" presStyleCnt="2" custScaleX="126005" custScaleY="200049" custLinFactNeighborX="-1099" custLinFactNeighborY="-18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2610749-FE94-411B-A604-3989F38DFF53}" type="presOf" srcId="{72D4F6B1-339F-4523-9FD3-CA4912CC8B8A}" destId="{488FC46B-EDDF-4761-96FB-723E5275A07B}" srcOrd="0" destOrd="0" presId="urn:microsoft.com/office/officeart/2005/8/layout/vList6"/>
    <dgm:cxn modelId="{A0D599B2-B88A-48D6-A686-5287CF5CD8B8}" srcId="{3C580FB2-57AC-4D3C-B56E-E5BD5766DBE0}" destId="{6E71C1AB-830F-4854-A13B-34D7C827D19F}" srcOrd="5" destOrd="0" parTransId="{FDD9C9D3-E59A-46E7-86B5-7AB145771C77}" sibTransId="{60FCF52A-06C5-407A-B0BB-8B55D644AADA}"/>
    <dgm:cxn modelId="{452E3E41-5B7C-4B58-B728-453357EB4D48}" type="presOf" srcId="{3C580FB2-57AC-4D3C-B56E-E5BD5766DBE0}" destId="{BBF03F6E-AE39-467D-B0C1-25F33F20DA87}" srcOrd="0" destOrd="0" presId="urn:microsoft.com/office/officeart/2005/8/layout/vList6"/>
    <dgm:cxn modelId="{46D71585-D12F-49DF-B744-CDB51967B220}" srcId="{3C580FB2-57AC-4D3C-B56E-E5BD5766DBE0}" destId="{FAAE90C6-8BCE-4365-BB62-0884A6BA04B7}" srcOrd="4" destOrd="0" parTransId="{486EAC4E-2F8E-40FC-8EE5-8EC7B636AF3C}" sibTransId="{29F672E6-B015-4F39-9AD3-4B648E436256}"/>
    <dgm:cxn modelId="{132054F0-585F-46BF-8DBF-594294559AEE}" srcId="{3C580FB2-57AC-4D3C-B56E-E5BD5766DBE0}" destId="{ACA63E54-3075-4474-BC7A-AB88799CC300}" srcOrd="3" destOrd="0" parTransId="{6A7E21AC-0333-4F5B-A6AD-03047834FE7E}" sibTransId="{DEA005DE-86F4-48F1-942C-48413E29FC92}"/>
    <dgm:cxn modelId="{18EF558E-1300-4FC8-9D3A-F15CB3C3582C}" type="presOf" srcId="{5ACC265C-185F-497F-9DE0-5BFFD6882DF2}" destId="{D37CACA7-D02F-46AF-9154-0FBFD1890BE4}" srcOrd="0" destOrd="0" presId="urn:microsoft.com/office/officeart/2005/8/layout/vList6"/>
    <dgm:cxn modelId="{15E6F251-FD7C-4068-8CC8-2D013ED3E7AA}" srcId="{62F3CC06-2100-4A97-B764-FC2D83914938}" destId="{C88DDB96-D708-4955-B62A-152108A7419D}" srcOrd="0" destOrd="0" parTransId="{A32B0D03-F6E3-4795-8C82-DE7F87634E05}" sibTransId="{52A1A836-A23A-4C2B-9F84-1D7ACEE06504}"/>
    <dgm:cxn modelId="{F5B2D502-42E6-43B2-AC90-E8A0A7CFFBC7}" srcId="{62F3CC06-2100-4A97-B764-FC2D83914938}" destId="{FA663589-6468-4EBB-AC74-2C5804FFA041}" srcOrd="1" destOrd="0" parTransId="{4460E6BD-20AF-4908-B18B-467AB423CC31}" sibTransId="{B3603E9E-8125-4E53-AEAD-D58ADDC4D6DE}"/>
    <dgm:cxn modelId="{E9AF4F7C-5482-4C60-9203-3939AA015FBE}" type="presOf" srcId="{FAAE90C6-8BCE-4365-BB62-0884A6BA04B7}" destId="{BBF03F6E-AE39-467D-B0C1-25F33F20DA87}" srcOrd="0" destOrd="5" presId="urn:microsoft.com/office/officeart/2005/8/layout/vList6"/>
    <dgm:cxn modelId="{B39B1559-81CC-440E-A5A7-AC05EDF88C6E}" type="presOf" srcId="{E6920135-699A-4FDA-AAD0-CE1BFE747648}" destId="{07C9B999-F821-4EB6-A7C1-33C815D8277E}" srcOrd="0" destOrd="3" presId="urn:microsoft.com/office/officeart/2005/8/layout/vList6"/>
    <dgm:cxn modelId="{7D993DB3-AD97-4AB3-8BA1-FE1F681372DC}" srcId="{3C580FB2-57AC-4D3C-B56E-E5BD5766DBE0}" destId="{90CBD4D3-4191-42BE-B4FA-75656B8DE97D}" srcOrd="0" destOrd="0" parTransId="{E44ACED0-69BA-4869-A742-3CEDEA3A67C7}" sibTransId="{DA965B37-DF2E-485B-AAAE-C8934EF527E9}"/>
    <dgm:cxn modelId="{436074B8-D003-44B3-BA9A-525C14F8BA52}" type="presOf" srcId="{C88DDB96-D708-4955-B62A-152108A7419D}" destId="{07C9B999-F821-4EB6-A7C1-33C815D8277E}" srcOrd="0" destOrd="1" presId="urn:microsoft.com/office/officeart/2005/8/layout/vList6"/>
    <dgm:cxn modelId="{3248412D-3C85-4AFA-A2A2-72749BFE2513}" srcId="{3C580FB2-57AC-4D3C-B56E-E5BD5766DBE0}" destId="{F0B74998-3EB3-44C3-82D6-B3EDD8E57BB1}" srcOrd="2" destOrd="0" parTransId="{599289CA-602E-4829-8012-BA8B0579F048}" sibTransId="{44E31105-4FDF-44C5-8A7F-38970B54D45A}"/>
    <dgm:cxn modelId="{78D8F631-0236-42C5-AC69-EB26A85F780C}" srcId="{72D4F6B1-339F-4523-9FD3-CA4912CC8B8A}" destId="{62F3CC06-2100-4A97-B764-FC2D83914938}" srcOrd="0" destOrd="0" parTransId="{C346D8DA-9B4D-4CBE-A6B6-A2920DE2F4D9}" sibTransId="{9BEF4FAA-E7E7-4C79-ACAF-2B17ABC6E261}"/>
    <dgm:cxn modelId="{60B3A4B9-6CF4-4902-9B4C-A36CE36985D8}" type="presOf" srcId="{6E71C1AB-830F-4854-A13B-34D7C827D19F}" destId="{BBF03F6E-AE39-467D-B0C1-25F33F20DA87}" srcOrd="0" destOrd="6" presId="urn:microsoft.com/office/officeart/2005/8/layout/vList6"/>
    <dgm:cxn modelId="{6138ABBA-BDF4-45A3-B1DC-DC160C6F7E22}" type="presOf" srcId="{F0B74998-3EB3-44C3-82D6-B3EDD8E57BB1}" destId="{BBF03F6E-AE39-467D-B0C1-25F33F20DA87}" srcOrd="0" destOrd="3" presId="urn:microsoft.com/office/officeart/2005/8/layout/vList6"/>
    <dgm:cxn modelId="{4648F159-B939-4809-8DE9-E2C86CDC2A0A}" type="presOf" srcId="{90CBD4D3-4191-42BE-B4FA-75656B8DE97D}" destId="{BBF03F6E-AE39-467D-B0C1-25F33F20DA87}" srcOrd="0" destOrd="1" presId="urn:microsoft.com/office/officeart/2005/8/layout/vList6"/>
    <dgm:cxn modelId="{0610043B-54FA-4A36-ADB7-AEADE255BE5B}" srcId="{3C580FB2-57AC-4D3C-B56E-E5BD5766DBE0}" destId="{42262132-5065-4663-8EC5-E015626F3573}" srcOrd="6" destOrd="0" parTransId="{7EF09A2A-ED36-4E85-828D-045D5AEF7037}" sibTransId="{1AD0B131-E441-4A0C-9C2F-90C48173C886}"/>
    <dgm:cxn modelId="{AEE7436E-F7CA-4B52-B472-54F3740B6958}" type="presOf" srcId="{FA663589-6468-4EBB-AC74-2C5804FFA041}" destId="{07C9B999-F821-4EB6-A7C1-33C815D8277E}" srcOrd="0" destOrd="2" presId="urn:microsoft.com/office/officeart/2005/8/layout/vList6"/>
    <dgm:cxn modelId="{988D4657-EB4E-4F8D-9FB6-E34ADD052A72}" srcId="{E408B780-39FF-459A-A154-17661C2A08D7}" destId="{5ACC265C-185F-497F-9DE0-5BFFD6882DF2}" srcOrd="1" destOrd="0" parTransId="{E2584E73-992C-4A13-BC81-3F2B8B22BB93}" sibTransId="{285F60CB-50B9-4E76-96BF-EABC1FDA2D80}"/>
    <dgm:cxn modelId="{CE24E58B-3865-4EBF-8C54-A9F13F079D40}" srcId="{5ACC265C-185F-497F-9DE0-5BFFD6882DF2}" destId="{3C580FB2-57AC-4D3C-B56E-E5BD5766DBE0}" srcOrd="0" destOrd="0" parTransId="{DB56911C-0CF4-4D1C-A0D1-C8E18D0DB731}" sibTransId="{59402F78-EA0C-4A85-9C1C-2836DA0FE5CB}"/>
    <dgm:cxn modelId="{A89851C1-E46B-462F-BB09-63174AAC01CA}" type="presOf" srcId="{42262132-5065-4663-8EC5-E015626F3573}" destId="{BBF03F6E-AE39-467D-B0C1-25F33F20DA87}" srcOrd="0" destOrd="7" presId="urn:microsoft.com/office/officeart/2005/8/layout/vList6"/>
    <dgm:cxn modelId="{F8C997B1-6429-4BF5-A3E3-39137C1125AE}" type="presOf" srcId="{E408B780-39FF-459A-A154-17661C2A08D7}" destId="{C1457465-C854-4631-8938-557E350B3181}" srcOrd="0" destOrd="0" presId="urn:microsoft.com/office/officeart/2005/8/layout/vList6"/>
    <dgm:cxn modelId="{8B095D02-1604-4688-9FAF-EA2410DD686A}" srcId="{3C580FB2-57AC-4D3C-B56E-E5BD5766DBE0}" destId="{57A66EAE-829F-4A8C-A52D-AE607316D7F9}" srcOrd="1" destOrd="0" parTransId="{BCEA3BF8-3A4E-4385-977D-DA2239365540}" sibTransId="{412F31F9-8FE8-40C7-844A-D24A1AE7EF17}"/>
    <dgm:cxn modelId="{F1CD6562-6081-4395-8ED5-905EB07A63EC}" srcId="{62F3CC06-2100-4A97-B764-FC2D83914938}" destId="{E6920135-699A-4FDA-AAD0-CE1BFE747648}" srcOrd="2" destOrd="0" parTransId="{EAB0CF89-D909-4DD1-9EEE-019ECEB628EC}" sibTransId="{B1ACF004-EE88-410D-86E6-009568832DDF}"/>
    <dgm:cxn modelId="{335A14D2-68B9-4DC6-B180-A95053985F76}" type="presOf" srcId="{ACA63E54-3075-4474-BC7A-AB88799CC300}" destId="{BBF03F6E-AE39-467D-B0C1-25F33F20DA87}" srcOrd="0" destOrd="4" presId="urn:microsoft.com/office/officeart/2005/8/layout/vList6"/>
    <dgm:cxn modelId="{8D1161B1-D743-4BE7-B864-9DCADC3D3661}" srcId="{E408B780-39FF-459A-A154-17661C2A08D7}" destId="{72D4F6B1-339F-4523-9FD3-CA4912CC8B8A}" srcOrd="0" destOrd="0" parTransId="{747F1E03-9B37-49D5-8E29-7740DB01E02B}" sibTransId="{C706D8FF-37E8-4FA6-8409-3FFFD7154FD4}"/>
    <dgm:cxn modelId="{B00EFF61-7578-4594-AE3E-0005A03460E9}" type="presOf" srcId="{57A66EAE-829F-4A8C-A52D-AE607316D7F9}" destId="{BBF03F6E-AE39-467D-B0C1-25F33F20DA87}" srcOrd="0" destOrd="2" presId="urn:microsoft.com/office/officeart/2005/8/layout/vList6"/>
    <dgm:cxn modelId="{BABD70E0-DAA7-4A6F-AC31-DD620BB856D3}" type="presOf" srcId="{62F3CC06-2100-4A97-B764-FC2D83914938}" destId="{07C9B999-F821-4EB6-A7C1-33C815D8277E}" srcOrd="0" destOrd="0" presId="urn:microsoft.com/office/officeart/2005/8/layout/vList6"/>
    <dgm:cxn modelId="{7EF3A321-69D9-4C27-BF6D-1978E4171CAF}" type="presParOf" srcId="{C1457465-C854-4631-8938-557E350B3181}" destId="{F869BD0E-B3B7-4B51-A1C5-84775CAF70E0}" srcOrd="0" destOrd="0" presId="urn:microsoft.com/office/officeart/2005/8/layout/vList6"/>
    <dgm:cxn modelId="{25528506-CB71-4625-8AF6-3350CB95048A}" type="presParOf" srcId="{F869BD0E-B3B7-4B51-A1C5-84775CAF70E0}" destId="{488FC46B-EDDF-4761-96FB-723E5275A07B}" srcOrd="0" destOrd="0" presId="urn:microsoft.com/office/officeart/2005/8/layout/vList6"/>
    <dgm:cxn modelId="{E954DCC4-AD55-40A6-A43A-89BFA6C849DC}" type="presParOf" srcId="{F869BD0E-B3B7-4B51-A1C5-84775CAF70E0}" destId="{07C9B999-F821-4EB6-A7C1-33C815D8277E}" srcOrd="1" destOrd="0" presId="urn:microsoft.com/office/officeart/2005/8/layout/vList6"/>
    <dgm:cxn modelId="{0DF72FFB-9C37-44CA-9E30-C4C4A8852782}" type="presParOf" srcId="{C1457465-C854-4631-8938-557E350B3181}" destId="{AEF93909-2B24-4E5C-B7A9-E9985C37FD9A}" srcOrd="1" destOrd="0" presId="urn:microsoft.com/office/officeart/2005/8/layout/vList6"/>
    <dgm:cxn modelId="{A401EE9C-502E-46FB-9B30-4A2D9F966535}" type="presParOf" srcId="{C1457465-C854-4631-8938-557E350B3181}" destId="{0C995060-D841-4FF5-98A8-3D4A581D991B}" srcOrd="2" destOrd="0" presId="urn:microsoft.com/office/officeart/2005/8/layout/vList6"/>
    <dgm:cxn modelId="{EA111AB3-D1F0-4F3C-97D1-98DCAF0104DB}" type="presParOf" srcId="{0C995060-D841-4FF5-98A8-3D4A581D991B}" destId="{D37CACA7-D02F-46AF-9154-0FBFD1890BE4}" srcOrd="0" destOrd="0" presId="urn:microsoft.com/office/officeart/2005/8/layout/vList6"/>
    <dgm:cxn modelId="{B4FB3388-6166-4A6C-A88B-092B917326A5}" type="presParOf" srcId="{0C995060-D841-4FF5-98A8-3D4A581D991B}" destId="{BBF03F6E-AE39-467D-B0C1-25F33F20DA8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C13F6-3345-45E0-8AE6-12FA9BD461A9}">
      <dsp:nvSpPr>
        <dsp:cNvPr id="0" name=""/>
        <dsp:cNvSpPr/>
      </dsp:nvSpPr>
      <dsp:spPr>
        <a:xfrm>
          <a:off x="2032000" y="0"/>
          <a:ext cx="2032000" cy="1354666"/>
        </a:xfrm>
        <a:prstGeom prst="trapezoid">
          <a:avLst>
            <a:gd name="adj" fmla="val 75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pt-B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b="1" kern="1200" dirty="0" smtClean="0"/>
            <a:t>MACRO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/>
            <a:t>Organização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err="1" smtClean="0"/>
            <a:t>Ex</a:t>
          </a:r>
          <a:r>
            <a:rPr lang="pt-BR" sz="1600" kern="1200" dirty="0" smtClean="0"/>
            <a:t>: Sefaz</a:t>
          </a:r>
          <a:endParaRPr lang="pt-BR" sz="1600" kern="1200" dirty="0"/>
        </a:p>
      </dsp:txBody>
      <dsp:txXfrm>
        <a:off x="2032000" y="0"/>
        <a:ext cx="2032000" cy="1354666"/>
      </dsp:txXfrm>
    </dsp:sp>
    <dsp:sp modelId="{D5528E6A-2892-4166-8101-C2A4B6AC86B5}">
      <dsp:nvSpPr>
        <dsp:cNvPr id="0" name=""/>
        <dsp:cNvSpPr/>
      </dsp:nvSpPr>
      <dsp:spPr>
        <a:xfrm>
          <a:off x="1015999" y="1354666"/>
          <a:ext cx="4064000" cy="1354666"/>
        </a:xfrm>
        <a:prstGeom prst="trapezoid">
          <a:avLst>
            <a:gd name="adj" fmla="val 75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MESO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Grupos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 smtClean="0"/>
            <a:t>Ex</a:t>
          </a:r>
          <a:r>
            <a:rPr lang="pt-BR" sz="1600" kern="1200" dirty="0" smtClean="0"/>
            <a:t>: Superintendência</a:t>
          </a:r>
          <a:endParaRPr lang="pt-BR" sz="1600" kern="1200" dirty="0"/>
        </a:p>
      </dsp:txBody>
      <dsp:txXfrm>
        <a:off x="1727199" y="1354666"/>
        <a:ext cx="2641600" cy="1354666"/>
      </dsp:txXfrm>
    </dsp:sp>
    <dsp:sp modelId="{FA7FF6DD-74DC-4809-92ED-DAF96E626B05}">
      <dsp:nvSpPr>
        <dsp:cNvPr id="0" name=""/>
        <dsp:cNvSpPr/>
      </dsp:nvSpPr>
      <dsp:spPr>
        <a:xfrm>
          <a:off x="0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MICRO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Indivíduos</a:t>
          </a:r>
          <a:endParaRPr lang="pt-BR" sz="1600" kern="1200" dirty="0"/>
        </a:p>
      </dsp:txBody>
      <dsp:txXfrm>
        <a:off x="1066799" y="2709333"/>
        <a:ext cx="3962400" cy="1354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9B999-F821-4EB6-A7C1-33C815D8277E}">
      <dsp:nvSpPr>
        <dsp:cNvPr id="0" name=""/>
        <dsp:cNvSpPr/>
      </dsp:nvSpPr>
      <dsp:spPr>
        <a:xfrm>
          <a:off x="1841213" y="1741"/>
          <a:ext cx="3008402" cy="18846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100" b="1" kern="1200" dirty="0" smtClean="0"/>
            <a:t>	</a:t>
          </a:r>
          <a:r>
            <a:rPr lang="pt-BR" sz="1400" b="1" kern="1200" dirty="0" smtClean="0"/>
            <a:t>Comportamentos</a:t>
          </a:r>
          <a:endParaRPr lang="pt-BR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Elaboração de cursos </a:t>
          </a:r>
          <a:r>
            <a:rPr lang="pt-BR" sz="1400" kern="1200" dirty="0" smtClean="0"/>
            <a:t>a </a:t>
          </a:r>
          <a:r>
            <a:rPr lang="pt-BR" sz="1400" kern="1200" dirty="0" smtClean="0"/>
            <a:t>distância</a:t>
          </a:r>
          <a:endParaRPr lang="pt-B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Coordenação de implantação de sistema</a:t>
          </a:r>
          <a:endParaRPr lang="pt-B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Coordenação de equipe de trabalho</a:t>
          </a:r>
          <a:endParaRPr lang="pt-BR" sz="1400" kern="1200" dirty="0"/>
        </a:p>
      </dsp:txBody>
      <dsp:txXfrm>
        <a:off x="1841213" y="237320"/>
        <a:ext cx="2301665" cy="1413473"/>
      </dsp:txXfrm>
    </dsp:sp>
    <dsp:sp modelId="{488FC46B-EDDF-4761-96FB-723E5275A07B}">
      <dsp:nvSpPr>
        <dsp:cNvPr id="0" name=""/>
        <dsp:cNvSpPr/>
      </dsp:nvSpPr>
      <dsp:spPr>
        <a:xfrm>
          <a:off x="0" y="385369"/>
          <a:ext cx="1845234" cy="1017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3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SERVIDORES da Sefaz -BA</a:t>
          </a:r>
          <a:endParaRPr lang="pt-BR" sz="1800" b="1" kern="1200" dirty="0"/>
        </a:p>
      </dsp:txBody>
      <dsp:txXfrm>
        <a:off x="49692" y="435061"/>
        <a:ext cx="1745850" cy="918564"/>
      </dsp:txXfrm>
    </dsp:sp>
    <dsp:sp modelId="{BBF03F6E-AE39-467D-B0C1-25F33F20DA87}">
      <dsp:nvSpPr>
        <dsp:cNvPr id="0" name=""/>
        <dsp:cNvSpPr/>
      </dsp:nvSpPr>
      <dsp:spPr>
        <a:xfrm>
          <a:off x="1665718" y="1991606"/>
          <a:ext cx="3179169" cy="25939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00" b="1" kern="1200" dirty="0" smtClean="0"/>
            <a:t>	</a:t>
          </a:r>
          <a:r>
            <a:rPr lang="pt-BR" sz="1200" b="1" kern="1200" dirty="0" smtClean="0"/>
            <a:t>Comportamentos</a:t>
          </a:r>
          <a:endParaRPr lang="pt-BR" sz="1200" b="1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Acompanhamento informal de atividades acadêmicas</a:t>
          </a:r>
          <a:endParaRPr lang="pt-BR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Participação em projetos especiais (Imposto de Renda)</a:t>
          </a:r>
          <a:endParaRPr lang="pt-BR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Publicações</a:t>
          </a:r>
          <a:endParaRPr lang="pt-BR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Tarefas variadas</a:t>
          </a:r>
          <a:endParaRPr lang="pt-BR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Metodologia de avaliação</a:t>
          </a:r>
          <a:endParaRPr lang="pt-BR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Coordenação de revista acadêmica</a:t>
          </a:r>
          <a:endParaRPr lang="pt-BR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Prática docente (</a:t>
          </a:r>
          <a:r>
            <a:rPr lang="pt-BR" sz="1200" i="1" kern="1200" dirty="0" smtClean="0"/>
            <a:t>moodle)</a:t>
          </a:r>
          <a:endParaRPr lang="pt-BR" sz="1200" i="1" kern="1200" dirty="0"/>
        </a:p>
      </dsp:txBody>
      <dsp:txXfrm>
        <a:off x="1665718" y="2315844"/>
        <a:ext cx="2206456" cy="1945426"/>
      </dsp:txXfrm>
    </dsp:sp>
    <dsp:sp modelId="{D37CACA7-D02F-46AF-9154-0FBFD1890BE4}">
      <dsp:nvSpPr>
        <dsp:cNvPr id="0" name=""/>
        <dsp:cNvSpPr/>
      </dsp:nvSpPr>
      <dsp:spPr>
        <a:xfrm>
          <a:off x="0" y="2670984"/>
          <a:ext cx="1682033" cy="1296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7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 Professores Universitários</a:t>
          </a:r>
          <a:endParaRPr lang="pt-BR" sz="1900" kern="1200" dirty="0"/>
        </a:p>
      </dsp:txBody>
      <dsp:txXfrm>
        <a:off x="63296" y="2734280"/>
        <a:ext cx="1555441" cy="1170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BB462-3B6D-4A31-9C06-7221C12A52BB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A732-668F-41B3-8783-C65B52EE91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09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59D6557A-BAE4-4155-9693-F77DB8EBE3AE}" type="datetimeFigureOut">
              <a:rPr lang="pt-BR" smtClean="0"/>
              <a:pPr/>
              <a:t>15/09/2016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AE1E4F63-4D2F-420D-8E17-8C873230D3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02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 smtClean="0"/>
              <a:t>Ricardo Alonso Gonzalez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DA060F-749B-4A0C-9CF0-654AC0144BB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53200"/>
            <a:ext cx="9144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37E9-6B22-460E-A894-B91270AF7681}" type="slidenum">
              <a:rPr lang="en-US"/>
              <a:pPr>
                <a:defRPr/>
              </a:pPr>
              <a:t>‹nº›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1950" y="6624638"/>
            <a:ext cx="28956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Ricardo Alonso Gonzalez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>
            <a:off x="428625" y="1214438"/>
            <a:ext cx="8358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800" b="0" dirty="0">
              <a:solidFill>
                <a:schemeClr val="tx1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14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icardo@sefaz.ba.go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2057400" y="2286000"/>
            <a:ext cx="4953000" cy="1789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GDFAZ</a:t>
            </a:r>
          </a:p>
        </p:txBody>
      </p:sp>
      <p:sp>
        <p:nvSpPr>
          <p:cNvPr id="3075" name="Line 7"/>
          <p:cNvSpPr>
            <a:spLocks noChangeShapeType="1"/>
          </p:cNvSpPr>
          <p:nvPr/>
        </p:nvSpPr>
        <p:spPr bwMode="auto">
          <a:xfrm>
            <a:off x="152400" y="5638800"/>
            <a:ext cx="8686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457200" y="5805488"/>
            <a:ext cx="8686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457200" y="5949950"/>
            <a:ext cx="8686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3078" name="Picture 7" descr="capa_ano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28712" y="1052736"/>
            <a:ext cx="7343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dirty="0" smtClean="0"/>
              <a:t>13.ª </a:t>
            </a:r>
            <a:r>
              <a:rPr lang="pt-BR" sz="2000" dirty="0"/>
              <a:t>Reunião do </a:t>
            </a:r>
            <a:r>
              <a:rPr lang="pt-BR" sz="2000" dirty="0" err="1" smtClean="0"/>
              <a:t>Comsefaz</a:t>
            </a:r>
            <a:r>
              <a:rPr lang="pt-BR" sz="2000" dirty="0"/>
              <a:t> </a:t>
            </a:r>
            <a:r>
              <a:rPr lang="pt-BR" sz="2000" dirty="0" smtClean="0"/>
              <a:t>e </a:t>
            </a:r>
            <a:r>
              <a:rPr lang="pt-BR" sz="2000" dirty="0" smtClean="0"/>
              <a:t>162.º </a:t>
            </a:r>
            <a:r>
              <a:rPr lang="pt-BR" sz="2000" dirty="0"/>
              <a:t>Reunião do Confaz</a:t>
            </a:r>
          </a:p>
        </p:txBody>
      </p:sp>
      <p:sp>
        <p:nvSpPr>
          <p:cNvPr id="2" name="Retângulo 1"/>
          <p:cNvSpPr/>
          <p:nvPr/>
        </p:nvSpPr>
        <p:spPr>
          <a:xfrm>
            <a:off x="928869" y="1653960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i="1" dirty="0"/>
              <a:t>Além do esforço mínimo: O que fazer para o servidor público fazer mais e melhor</a:t>
            </a:r>
            <a:endParaRPr lang="pt-BR" sz="2000" dirty="0"/>
          </a:p>
        </p:txBody>
      </p:sp>
      <p:sp>
        <p:nvSpPr>
          <p:cNvPr id="10" name="Título 1"/>
          <p:cNvSpPr>
            <a:spLocks noGrp="1"/>
          </p:cNvSpPr>
          <p:nvPr>
            <p:ph type="ctrTitle" idx="4294967295"/>
          </p:nvPr>
        </p:nvSpPr>
        <p:spPr>
          <a:xfrm>
            <a:off x="573293" y="2852936"/>
            <a:ext cx="7772400" cy="1715902"/>
          </a:xfrm>
          <a:prstGeom prst="rect">
            <a:avLst/>
          </a:prstGeom>
        </p:spPr>
        <p:txBody>
          <a:bodyPr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eaLnBrk="1" hangingPunct="1"/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pt-BR" sz="1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pt-BR" sz="2000" kern="1200" dirty="0">
                <a:cs typeface="Arial" charset="0"/>
              </a:rPr>
              <a:t/>
            </a:r>
            <a:br>
              <a:rPr lang="pt-BR" sz="2000" kern="1200" dirty="0">
                <a:cs typeface="Arial" charset="0"/>
              </a:rPr>
            </a:br>
            <a:r>
              <a:rPr lang="pt-BR" sz="2000" kern="1200" dirty="0">
                <a:cs typeface="Arial" charset="0"/>
              </a:rPr>
              <a:t/>
            </a:r>
            <a:br>
              <a:rPr lang="pt-BR" sz="2000" kern="1200" dirty="0">
                <a:cs typeface="Arial" charset="0"/>
              </a:rPr>
            </a:br>
            <a:r>
              <a:rPr lang="pt-BR" sz="2000" kern="1200" dirty="0" smtClean="0">
                <a:cs typeface="Arial" charset="0"/>
              </a:rPr>
              <a:t>Tese de Doutorado: </a:t>
            </a:r>
            <a:r>
              <a:rPr lang="pt-BR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ESFORÇO DISCRICIONÁRIO NO TRABALHO:</a:t>
            </a:r>
            <a:br>
              <a:rPr lang="pt-BR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UM ESTUDO À LUZ DA TEORIA DA  AÇÃO PLANEJADA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dirty="0">
                <a:cs typeface="Arial" charset="0"/>
              </a:rPr>
              <a:t>UNIVERSIDADE FEDERAL DA BAHIA</a:t>
            </a:r>
            <a:br>
              <a:rPr lang="pt-BR" sz="2000" dirty="0">
                <a:cs typeface="Arial" charset="0"/>
              </a:rPr>
            </a:br>
            <a:r>
              <a:rPr lang="pt-BR" sz="2000" dirty="0">
                <a:cs typeface="Arial" charset="0"/>
              </a:rPr>
              <a:t>Escola de Administração</a:t>
            </a:r>
            <a:br>
              <a:rPr lang="pt-BR" sz="2000" dirty="0">
                <a:cs typeface="Arial" charset="0"/>
              </a:rPr>
            </a:br>
            <a:endParaRPr lang="pt-BR" sz="1200" kern="1200" dirty="0">
              <a:solidFill>
                <a:schemeClr val="tx1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189759" y="4941168"/>
            <a:ext cx="328272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b="0" dirty="0" smtClean="0">
                <a:latin typeface="Arial" pitchFamily="34" charset="0"/>
                <a:cs typeface="Arial" pitchFamily="34" charset="0"/>
              </a:rPr>
              <a:t>Doutorando: </a:t>
            </a:r>
            <a:r>
              <a:rPr lang="pt-BR" b="0" dirty="0">
                <a:latin typeface="Arial" pitchFamily="34" charset="0"/>
                <a:cs typeface="Arial" pitchFamily="34" charset="0"/>
              </a:rPr>
              <a:t>Ricardo Alonso Gonzalez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b="0" dirty="0">
                <a:latin typeface="Arial" pitchFamily="34" charset="0"/>
                <a:cs typeface="Arial" pitchFamily="34" charset="0"/>
              </a:rPr>
              <a:t>Orientador: Prof. Dr. Adriano Leal </a:t>
            </a:r>
            <a:r>
              <a:rPr lang="pt-BR" b="0" dirty="0" smtClean="0">
                <a:latin typeface="Arial" pitchFamily="34" charset="0"/>
                <a:cs typeface="Arial" pitchFamily="34" charset="0"/>
              </a:rPr>
              <a:t>Bruni</a:t>
            </a:r>
            <a:endParaRPr lang="pt-BR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6356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2837E9-6B22-460E-A894-B91270AF7681}" type="slidenum">
              <a:rPr lang="en-US" smtClean="0"/>
              <a:pPr>
                <a:defRPr/>
              </a:pPr>
              <a:t>2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331640" y="332656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i="1" dirty="0"/>
              <a:t>Além do esforço mínimo: O que fazer para o servidor público fazer mais e melhor</a:t>
            </a:r>
            <a:endParaRPr lang="pt-BR" sz="20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51948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47664" y="5517232"/>
            <a:ext cx="604867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COMPORTAMENTO ORGANIZACIONAL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779912" y="4293096"/>
            <a:ext cx="158417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2837E9-6B22-460E-A894-B91270AF7681}" type="slidenum">
              <a:rPr lang="en-US" smtClean="0"/>
              <a:pPr>
                <a:defRPr/>
              </a:pPr>
              <a:t>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57158" y="1340768"/>
            <a:ext cx="7023154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CARACTERÍSITICAS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>
                <a:latin typeface="Arial" pitchFamily="34" charset="0"/>
                <a:cs typeface="Arial" pitchFamily="34" charset="0"/>
              </a:rPr>
              <a:t>Voluntário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600" b="0" dirty="0" smtClean="0">
                <a:latin typeface="Arial" pitchFamily="34" charset="0"/>
                <a:cs typeface="Arial" pitchFamily="34" charset="0"/>
              </a:rPr>
              <a:t>indivíduo </a:t>
            </a:r>
            <a:r>
              <a:rPr lang="pt-BR" sz="1600" b="0" dirty="0" smtClean="0">
                <a:latin typeface="Arial" pitchFamily="34" charset="0"/>
                <a:cs typeface="Arial" pitchFamily="34" charset="0"/>
              </a:rPr>
              <a:t>possui o controle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>
                <a:latin typeface="Arial" pitchFamily="34" charset="0"/>
                <a:cs typeface="Arial" pitchFamily="34" charset="0"/>
              </a:rPr>
              <a:t>Direcionado a uma atividade do trabalho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>
                <a:latin typeface="Arial" pitchFamily="34" charset="0"/>
                <a:cs typeface="Arial" pitchFamily="34" charset="0"/>
              </a:rPr>
              <a:t>Além do mínimo esperado ou requerido pela organização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>
                <a:latin typeface="Arial" pitchFamily="34" charset="0"/>
                <a:cs typeface="Arial" pitchFamily="34" charset="0"/>
              </a:rPr>
              <a:t>Não reconhecido pelos sistemas formais de remuneração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>
                <a:latin typeface="Arial" pitchFamily="34" charset="0"/>
                <a:cs typeface="Arial" pitchFamily="34" charset="0"/>
              </a:rPr>
              <a:t>Impacto benéfico para a organização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>
                <a:latin typeface="Arial" pitchFamily="34" charset="0"/>
                <a:cs typeface="Arial" pitchFamily="34" charset="0"/>
              </a:rPr>
              <a:t>Tempo, intensidade e direcionamento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402871"/>
            <a:ext cx="7134680" cy="324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CaixaDeTexto 12"/>
          <p:cNvSpPr txBox="1"/>
          <p:nvPr/>
        </p:nvSpPr>
        <p:spPr>
          <a:xfrm>
            <a:off x="2123728" y="548680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Esforço Discricionário no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Trabalho (EDT)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9524" y="672983"/>
            <a:ext cx="6858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 QUE DETERMINA UM COMPORTAMENTO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2837E9-6B22-460E-A894-B91270AF7681}" type="slidenum">
              <a:rPr lang="en-US" smtClean="0"/>
              <a:pPr>
                <a:defRPr/>
              </a:pPr>
              <a:t>4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235529" y="1682581"/>
            <a:ext cx="1487931" cy="523220"/>
          </a:xfrm>
          <a:prstGeom prst="rect">
            <a:avLst/>
          </a:prstGeom>
          <a:noFill/>
          <a:ln w="1524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0" dirty="0" smtClean="0"/>
              <a:t>Crenças </a:t>
            </a:r>
          </a:p>
          <a:p>
            <a:pPr algn="ctr"/>
            <a:r>
              <a:rPr lang="pt-BR" b="0" dirty="0" smtClean="0"/>
              <a:t>Comportamentais</a:t>
            </a:r>
            <a:endParaRPr lang="pt-BR" b="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277702" y="3214686"/>
            <a:ext cx="1143008" cy="523220"/>
          </a:xfrm>
          <a:prstGeom prst="rect">
            <a:avLst/>
          </a:prstGeom>
          <a:noFill/>
          <a:ln w="1524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0" dirty="0" smtClean="0"/>
              <a:t>Crenças </a:t>
            </a:r>
          </a:p>
          <a:p>
            <a:pPr algn="ctr"/>
            <a:r>
              <a:rPr lang="pt-BR" b="0" dirty="0" smtClean="0"/>
              <a:t>Normativas</a:t>
            </a:r>
            <a:endParaRPr lang="pt-BR" b="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368523" y="4832866"/>
            <a:ext cx="1143008" cy="523220"/>
          </a:xfrm>
          <a:prstGeom prst="rect">
            <a:avLst/>
          </a:prstGeom>
          <a:noFill/>
          <a:ln w="1524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0" dirty="0" smtClean="0"/>
              <a:t>Crenças de</a:t>
            </a:r>
          </a:p>
          <a:p>
            <a:pPr algn="ctr"/>
            <a:r>
              <a:rPr lang="pt-BR" b="0" dirty="0" smtClean="0"/>
              <a:t>Controle</a:t>
            </a:r>
            <a:endParaRPr lang="pt-BR" b="0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942726" y="1574859"/>
            <a:ext cx="1421362" cy="738664"/>
          </a:xfrm>
          <a:prstGeom prst="rect">
            <a:avLst/>
          </a:prstGeom>
          <a:noFill/>
          <a:ln w="1524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0" dirty="0" smtClean="0"/>
              <a:t>Atitude em direção ao comportamento</a:t>
            </a:r>
            <a:endParaRPr lang="pt-BR" b="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3949472" y="3214686"/>
            <a:ext cx="1414616" cy="523220"/>
          </a:xfrm>
          <a:prstGeom prst="rect">
            <a:avLst/>
          </a:prstGeom>
          <a:noFill/>
          <a:ln w="1524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0" dirty="0" smtClean="0"/>
              <a:t>Norma  Social</a:t>
            </a:r>
          </a:p>
          <a:p>
            <a:pPr algn="ctr"/>
            <a:r>
              <a:rPr lang="pt-BR" b="0" dirty="0" smtClean="0"/>
              <a:t>percebida</a:t>
            </a:r>
            <a:endParaRPr lang="pt-BR" b="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3949472" y="4725144"/>
            <a:ext cx="1414616" cy="738664"/>
          </a:xfrm>
          <a:prstGeom prst="rect">
            <a:avLst/>
          </a:prstGeom>
          <a:noFill/>
          <a:ln w="1524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0" dirty="0" smtClean="0"/>
              <a:t>Controle comportamental percebido</a:t>
            </a:r>
            <a:endParaRPr lang="pt-BR" b="0" dirty="0"/>
          </a:p>
        </p:txBody>
      </p:sp>
      <p:cxnSp>
        <p:nvCxnSpPr>
          <p:cNvPr id="44" name="Conector de seta reta 43"/>
          <p:cNvCxnSpPr>
            <a:stCxn id="23" idx="3"/>
            <a:endCxn id="37" idx="1"/>
          </p:cNvCxnSpPr>
          <p:nvPr/>
        </p:nvCxnSpPr>
        <p:spPr>
          <a:xfrm>
            <a:off x="3723460" y="1944191"/>
            <a:ext cx="21926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24" idx="3"/>
            <a:endCxn id="41" idx="1"/>
          </p:cNvCxnSpPr>
          <p:nvPr/>
        </p:nvCxnSpPr>
        <p:spPr>
          <a:xfrm>
            <a:off x="3420710" y="3476296"/>
            <a:ext cx="52876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stCxn id="25" idx="3"/>
            <a:endCxn id="42" idx="1"/>
          </p:cNvCxnSpPr>
          <p:nvPr/>
        </p:nvCxnSpPr>
        <p:spPr>
          <a:xfrm>
            <a:off x="3511531" y="5094476"/>
            <a:ext cx="43794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6057309" y="2792902"/>
            <a:ext cx="400110" cy="1165413"/>
          </a:xfrm>
          <a:prstGeom prst="rect">
            <a:avLst/>
          </a:prstGeom>
          <a:noFill/>
          <a:ln w="15240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BR" b="0" dirty="0" smtClean="0"/>
              <a:t>INTENÇÃO</a:t>
            </a:r>
            <a:endParaRPr lang="pt-BR" b="0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7092543" y="2517790"/>
            <a:ext cx="400110" cy="1750982"/>
          </a:xfrm>
          <a:prstGeom prst="rect">
            <a:avLst/>
          </a:prstGeom>
          <a:noFill/>
          <a:ln w="15240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BR" b="0" dirty="0" smtClean="0"/>
              <a:t>COMPORTAMENTO</a:t>
            </a:r>
            <a:endParaRPr lang="pt-BR" b="0" dirty="0"/>
          </a:p>
        </p:txBody>
      </p:sp>
      <p:cxnSp>
        <p:nvCxnSpPr>
          <p:cNvPr id="78" name="Conector de seta reta 77"/>
          <p:cNvCxnSpPr>
            <a:stCxn id="41" idx="3"/>
            <a:endCxn id="52" idx="1"/>
          </p:cNvCxnSpPr>
          <p:nvPr/>
        </p:nvCxnSpPr>
        <p:spPr>
          <a:xfrm flipV="1">
            <a:off x="5364088" y="3375609"/>
            <a:ext cx="693221" cy="1006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>
            <a:stCxn id="37" idx="3"/>
            <a:endCxn id="52" idx="1"/>
          </p:cNvCxnSpPr>
          <p:nvPr/>
        </p:nvCxnSpPr>
        <p:spPr>
          <a:xfrm>
            <a:off x="5364088" y="1944191"/>
            <a:ext cx="693221" cy="14314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de seta reta 82"/>
          <p:cNvCxnSpPr>
            <a:stCxn id="42" idx="3"/>
            <a:endCxn id="52" idx="1"/>
          </p:cNvCxnSpPr>
          <p:nvPr/>
        </p:nvCxnSpPr>
        <p:spPr>
          <a:xfrm flipV="1">
            <a:off x="5364088" y="3375609"/>
            <a:ext cx="693221" cy="171886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de seta reta 84"/>
          <p:cNvCxnSpPr>
            <a:stCxn id="52" idx="3"/>
            <a:endCxn id="74" idx="1"/>
          </p:cNvCxnSpPr>
          <p:nvPr/>
        </p:nvCxnSpPr>
        <p:spPr>
          <a:xfrm>
            <a:off x="6457419" y="3375609"/>
            <a:ext cx="635124" cy="176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ixaDeTexto 86"/>
          <p:cNvSpPr txBox="1"/>
          <p:nvPr/>
        </p:nvSpPr>
        <p:spPr>
          <a:xfrm>
            <a:off x="1853493" y="5877272"/>
            <a:ext cx="335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0" dirty="0" smtClean="0"/>
              <a:t>Fonte: Adaptado de Fishbein e Ajzen (2010, p. 22)</a:t>
            </a:r>
            <a:endParaRPr lang="pt-BR" sz="1200" b="0" dirty="0"/>
          </a:p>
        </p:txBody>
      </p:sp>
      <p:sp>
        <p:nvSpPr>
          <p:cNvPr id="30" name="Texto explicativo retangular com cantos arredondados 29"/>
          <p:cNvSpPr/>
          <p:nvPr/>
        </p:nvSpPr>
        <p:spPr>
          <a:xfrm>
            <a:off x="6246123" y="1340768"/>
            <a:ext cx="1391172" cy="834255"/>
          </a:xfrm>
          <a:prstGeom prst="wedgeRoundRectCallout">
            <a:avLst>
              <a:gd name="adj1" fmla="val -114304"/>
              <a:gd name="adj2" fmla="val -1207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Avaliação favorável ou  desfavorável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3" name="Texto explicativo retangular com cantos arredondados 52"/>
          <p:cNvSpPr/>
          <p:nvPr/>
        </p:nvSpPr>
        <p:spPr>
          <a:xfrm>
            <a:off x="3966906" y="2492896"/>
            <a:ext cx="1099183" cy="398638"/>
          </a:xfrm>
          <a:prstGeom prst="wedgeRoundRectCallout">
            <a:avLst>
              <a:gd name="adj1" fmla="val -3386"/>
              <a:gd name="adj2" fmla="val 1483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Pressão social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4" name="Texto explicativo retangular com cantos arredondados 53"/>
          <p:cNvSpPr/>
          <p:nvPr/>
        </p:nvSpPr>
        <p:spPr>
          <a:xfrm>
            <a:off x="6516216" y="4598908"/>
            <a:ext cx="1952875" cy="1008112"/>
          </a:xfrm>
          <a:prstGeom prst="wedgeRoundRectCallout">
            <a:avLst>
              <a:gd name="adj1" fmla="val -107131"/>
              <a:gd name="adj2" fmla="val 62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Percepção de dificuldade ou facilidade em executar um comportamento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5" name="Retângulo de cantos arredondados 34"/>
          <p:cNvSpPr/>
          <p:nvPr/>
        </p:nvSpPr>
        <p:spPr>
          <a:xfrm>
            <a:off x="395536" y="1651803"/>
            <a:ext cx="1728192" cy="3550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449542" y="1795784"/>
            <a:ext cx="162018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Arial" pitchFamily="34" charset="0"/>
                <a:cs typeface="Arial" pitchFamily="34" charset="0"/>
              </a:rPr>
              <a:t>CRENÇAS</a:t>
            </a:r>
          </a:p>
          <a:p>
            <a:pPr algn="ctr"/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0" dirty="0" smtClean="0">
                <a:latin typeface="Arial" pitchFamily="34" charset="0"/>
                <a:cs typeface="Arial" pitchFamily="34" charset="0"/>
              </a:rPr>
              <a:t>Vinculam </a:t>
            </a:r>
            <a:r>
              <a:rPr lang="pt-BR" b="0" dirty="0">
                <a:latin typeface="Arial" pitchFamily="34" charset="0"/>
                <a:cs typeface="Arial" pitchFamily="34" charset="0"/>
              </a:rPr>
              <a:t>um objeto a algum </a:t>
            </a:r>
            <a:r>
              <a:rPr lang="pt-BR" b="0" dirty="0" smtClean="0">
                <a:latin typeface="Arial" pitchFamily="34" charset="0"/>
                <a:cs typeface="Arial" pitchFamily="34" charset="0"/>
              </a:rPr>
              <a:t>atributo</a:t>
            </a:r>
            <a:r>
              <a:rPr lang="pt-BR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b="0" dirty="0">
                <a:latin typeface="Arial" pitchFamily="34" charset="0"/>
                <a:cs typeface="Arial" pitchFamily="34" charset="0"/>
              </a:rPr>
              <a:t>Não são necessariamente verídicas</a:t>
            </a:r>
            <a:r>
              <a:rPr lang="pt-BR" b="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pt-BR" b="0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0" dirty="0" smtClean="0">
                <a:latin typeface="Arial" pitchFamily="34" charset="0"/>
                <a:cs typeface="Arial" pitchFamily="34" charset="0"/>
              </a:rPr>
              <a:t>Podem </a:t>
            </a:r>
            <a:r>
              <a:rPr lang="pt-BR" b="0" dirty="0">
                <a:latin typeface="Arial" pitchFamily="34" charset="0"/>
                <a:cs typeface="Arial" pitchFamily="34" charset="0"/>
              </a:rPr>
              <a:t>ser imprecisas, enviesadas, ou mesmo </a:t>
            </a:r>
            <a:r>
              <a:rPr lang="pt-BR" b="0" dirty="0" smtClean="0">
                <a:latin typeface="Arial" pitchFamily="34" charset="0"/>
                <a:cs typeface="Arial" pitchFamily="34" charset="0"/>
              </a:rPr>
              <a:t>irracionais.</a:t>
            </a:r>
            <a:endParaRPr lang="pt-BR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7" grpId="0" animBg="1"/>
      <p:bldP spid="41" grpId="0" animBg="1"/>
      <p:bldP spid="42" grpId="0" animBg="1"/>
      <p:bldP spid="52" grpId="0" animBg="1"/>
      <p:bldP spid="74" grpId="0" animBg="1"/>
      <p:bldP spid="87" grpId="0"/>
      <p:bldP spid="30" grpId="0" animBg="1"/>
      <p:bldP spid="53" grpId="0" animBg="1"/>
      <p:bldP spid="54" grpId="0" animBg="1"/>
      <p:bldP spid="35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2837E9-6B22-460E-A894-B91270AF7681}" type="slidenum">
              <a:rPr lang="en-US" smtClean="0"/>
              <a:pPr>
                <a:defRPr/>
              </a:pPr>
              <a:t>5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450873" y="709939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 PESQUISA</a:t>
            </a:r>
            <a:endParaRPr lang="pt-BR" sz="20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51875771"/>
              </p:ext>
            </p:extLst>
          </p:nvPr>
        </p:nvGraphicFramePr>
        <p:xfrm>
          <a:off x="714569" y="1987098"/>
          <a:ext cx="4865543" cy="4610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9552" y="1196752"/>
            <a:ext cx="5184576" cy="646331"/>
          </a:xfrm>
          <a:prstGeom prst="rect">
            <a:avLst/>
          </a:prstGeom>
          <a:solidFill>
            <a:srgbClr val="FFFFCC"/>
          </a:solidFill>
          <a:ln>
            <a:solidFill>
              <a:srgbClr val="3B02DC"/>
            </a:solidFill>
          </a:ln>
        </p:spPr>
        <p:txBody>
          <a:bodyPr wrap="square" rtlCol="0">
            <a:spAutoFit/>
          </a:bodyPr>
          <a:lstStyle/>
          <a:p>
            <a:r>
              <a:rPr lang="pt-BR" sz="1800" dirty="0" smtClean="0"/>
              <a:t>1ª FASE – 10 entrevistas para identificar comportamentos de EDT e as crenças associadas</a:t>
            </a:r>
            <a:endParaRPr lang="pt-BR" sz="18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382931"/>
              </p:ext>
            </p:extLst>
          </p:nvPr>
        </p:nvGraphicFramePr>
        <p:xfrm>
          <a:off x="6012160" y="1340768"/>
          <a:ext cx="2587076" cy="5315400"/>
        </p:xfrm>
        <a:graphic>
          <a:graphicData uri="http://schemas.openxmlformats.org/drawingml/2006/table">
            <a:tbl>
              <a:tblPr/>
              <a:tblGrid>
                <a:gridCol w="2587076"/>
              </a:tblGrid>
              <a:tr h="321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ATITUDE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Satisfação pessoal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376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Alcance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de objetivos e metas organizacionais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376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Reconhecimento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profissional pela organização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Frequência</a:t>
                      </a:r>
                      <a:endParaRPr lang="pt-B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Desgaste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físico-emocional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376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Faltar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tempo para outras atividades </a:t>
                      </a: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extra trabalho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NORMA SOCIAL</a:t>
                      </a:r>
                      <a:endParaRPr lang="pt-B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Alunos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Superiores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Colegas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de trabalho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 COMPORTAMENTAL</a:t>
                      </a:r>
                      <a:endParaRPr lang="pt-BR" sz="14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Atributo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ou interesse impessoal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Suporte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organizacional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Remuneração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Financeira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36785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Disponibilidade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de tempo no trabalho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Monitoramento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58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aixaDeTexto 343"/>
          <p:cNvSpPr txBox="1"/>
          <p:nvPr/>
        </p:nvSpPr>
        <p:spPr>
          <a:xfrm>
            <a:off x="6786578" y="600076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[n = 282]</a:t>
            </a:r>
            <a:endParaRPr lang="pt-BR" dirty="0"/>
          </a:p>
        </p:txBody>
      </p:sp>
      <p:sp>
        <p:nvSpPr>
          <p:cNvPr id="310" name="CaixaDeTexto 309"/>
          <p:cNvSpPr txBox="1"/>
          <p:nvPr/>
        </p:nvSpPr>
        <p:spPr>
          <a:xfrm>
            <a:off x="8072462" y="4429132"/>
            <a:ext cx="357190" cy="25391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50" dirty="0" smtClean="0"/>
              <a:t>,46</a:t>
            </a:r>
            <a:endParaRPr lang="pt-BR" sz="1050" dirty="0"/>
          </a:p>
        </p:txBody>
      </p:sp>
      <p:cxnSp>
        <p:nvCxnSpPr>
          <p:cNvPr id="93" name="Conector de seta reta 92"/>
          <p:cNvCxnSpPr>
            <a:stCxn id="89" idx="2"/>
            <a:endCxn id="43" idx="3"/>
          </p:cNvCxnSpPr>
          <p:nvPr/>
        </p:nvCxnSpPr>
        <p:spPr>
          <a:xfrm rot="10800000">
            <a:off x="2000232" y="2694856"/>
            <a:ext cx="571504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2837E9-6B22-460E-A894-B91270AF7681}" type="slidenum">
              <a:rPr lang="en-US" smtClean="0"/>
              <a:pPr>
                <a:defRPr/>
              </a:pPr>
              <a:t>6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812187" y="1285860"/>
            <a:ext cx="718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pt-BR" dirty="0" smtClean="0"/>
              <a:t>2ª FASE -MODELAGEM DE EQUAÇÕES ESTRUTURAIS – MODELOS AJUSTADOS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57290" y="1643050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PROFESSORES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072066" y="1643050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FUNCIONÁRIOS PÚBLICOS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1071538" y="2143116"/>
            <a:ext cx="928694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frequência</a:t>
            </a:r>
            <a:endParaRPr lang="pt-BR" sz="1000" b="0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1071538" y="2571744"/>
            <a:ext cx="928694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satisfação</a:t>
            </a:r>
            <a:endParaRPr lang="pt-BR" sz="1000" b="0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1071538" y="2928934"/>
            <a:ext cx="928694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desgaste</a:t>
            </a:r>
            <a:endParaRPr lang="pt-BR" sz="1000" b="0" dirty="0"/>
          </a:p>
        </p:txBody>
      </p:sp>
      <p:sp>
        <p:nvSpPr>
          <p:cNvPr id="48" name="Elipse 47"/>
          <p:cNvSpPr/>
          <p:nvPr/>
        </p:nvSpPr>
        <p:spPr>
          <a:xfrm>
            <a:off x="642910" y="214311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2" name="Conector de seta reta 51"/>
          <p:cNvCxnSpPr>
            <a:stCxn id="48" idx="6"/>
            <a:endCxn id="42" idx="1"/>
          </p:cNvCxnSpPr>
          <p:nvPr/>
        </p:nvCxnSpPr>
        <p:spPr>
          <a:xfrm flipV="1">
            <a:off x="928662" y="2266227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>
            <a:endCxn id="43" idx="1"/>
          </p:cNvCxnSpPr>
          <p:nvPr/>
        </p:nvCxnSpPr>
        <p:spPr>
          <a:xfrm flipV="1">
            <a:off x="928662" y="2694855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endCxn id="44" idx="1"/>
          </p:cNvCxnSpPr>
          <p:nvPr/>
        </p:nvCxnSpPr>
        <p:spPr>
          <a:xfrm flipV="1">
            <a:off x="928662" y="3052045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>
            <a:off x="1071538" y="3357562"/>
            <a:ext cx="928694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superiores</a:t>
            </a:r>
            <a:endParaRPr lang="pt-BR" sz="1000" b="0" dirty="0"/>
          </a:p>
        </p:txBody>
      </p:sp>
      <p:cxnSp>
        <p:nvCxnSpPr>
          <p:cNvPr id="61" name="Conector de seta reta 60"/>
          <p:cNvCxnSpPr>
            <a:endCxn id="59" idx="1"/>
          </p:cNvCxnSpPr>
          <p:nvPr/>
        </p:nvCxnSpPr>
        <p:spPr>
          <a:xfrm flipV="1">
            <a:off x="928662" y="3480673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1071538" y="3714752"/>
            <a:ext cx="928694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colegas</a:t>
            </a:r>
            <a:endParaRPr lang="pt-BR" sz="1000" b="0" dirty="0"/>
          </a:p>
        </p:txBody>
      </p:sp>
      <p:cxnSp>
        <p:nvCxnSpPr>
          <p:cNvPr id="65" name="Conector de seta reta 64"/>
          <p:cNvCxnSpPr>
            <a:endCxn id="63" idx="1"/>
          </p:cNvCxnSpPr>
          <p:nvPr/>
        </p:nvCxnSpPr>
        <p:spPr>
          <a:xfrm flipV="1">
            <a:off x="928662" y="3837863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1071538" y="4071942"/>
            <a:ext cx="928694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alunos</a:t>
            </a:r>
            <a:endParaRPr lang="pt-BR" sz="1000" b="0" dirty="0"/>
          </a:p>
        </p:txBody>
      </p:sp>
      <p:cxnSp>
        <p:nvCxnSpPr>
          <p:cNvPr id="68" name="Conector de seta reta 67"/>
          <p:cNvCxnSpPr>
            <a:endCxn id="66" idx="1"/>
          </p:cNvCxnSpPr>
          <p:nvPr/>
        </p:nvCxnSpPr>
        <p:spPr>
          <a:xfrm flipV="1">
            <a:off x="928662" y="4195053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ixaDeTexto 68"/>
          <p:cNvSpPr txBox="1"/>
          <p:nvPr/>
        </p:nvSpPr>
        <p:spPr>
          <a:xfrm>
            <a:off x="1071538" y="4500570"/>
            <a:ext cx="928694" cy="40011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atributo</a:t>
            </a:r>
          </a:p>
          <a:p>
            <a:pPr algn="ctr"/>
            <a:r>
              <a:rPr lang="pt-BR" sz="1000" b="0" dirty="0" smtClean="0"/>
              <a:t>interesse</a:t>
            </a:r>
            <a:endParaRPr lang="pt-BR" sz="1000" b="0" dirty="0"/>
          </a:p>
        </p:txBody>
      </p:sp>
      <p:cxnSp>
        <p:nvCxnSpPr>
          <p:cNvPr id="71" name="Conector de seta reta 70"/>
          <p:cNvCxnSpPr>
            <a:endCxn id="69" idx="1"/>
          </p:cNvCxnSpPr>
          <p:nvPr/>
        </p:nvCxnSpPr>
        <p:spPr>
          <a:xfrm flipV="1">
            <a:off x="928662" y="4700625"/>
            <a:ext cx="142876" cy="14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ixaDeTexto 71"/>
          <p:cNvSpPr txBox="1"/>
          <p:nvPr/>
        </p:nvSpPr>
        <p:spPr>
          <a:xfrm>
            <a:off x="1071538" y="5000636"/>
            <a:ext cx="928694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err="1" smtClean="0"/>
              <a:t>rem</a:t>
            </a:r>
            <a:r>
              <a:rPr lang="pt-BR" sz="1000" b="0" dirty="0" smtClean="0"/>
              <a:t>.financeira</a:t>
            </a:r>
            <a:endParaRPr lang="pt-BR" sz="1000" b="0" dirty="0"/>
          </a:p>
        </p:txBody>
      </p:sp>
      <p:cxnSp>
        <p:nvCxnSpPr>
          <p:cNvPr id="74" name="Conector de seta reta 73"/>
          <p:cNvCxnSpPr>
            <a:endCxn id="72" idx="1"/>
          </p:cNvCxnSpPr>
          <p:nvPr/>
        </p:nvCxnSpPr>
        <p:spPr>
          <a:xfrm flipV="1">
            <a:off x="928662" y="5123747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ixaDeTexto 74"/>
          <p:cNvSpPr txBox="1"/>
          <p:nvPr/>
        </p:nvSpPr>
        <p:spPr>
          <a:xfrm>
            <a:off x="1071538" y="5357826"/>
            <a:ext cx="928694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err="1" smtClean="0"/>
              <a:t>disp</a:t>
            </a:r>
            <a:r>
              <a:rPr lang="pt-BR" sz="1000" b="0" dirty="0" smtClean="0"/>
              <a:t>. tempo</a:t>
            </a:r>
            <a:endParaRPr lang="pt-BR" sz="1000" b="0" dirty="0"/>
          </a:p>
        </p:txBody>
      </p:sp>
      <p:cxnSp>
        <p:nvCxnSpPr>
          <p:cNvPr id="77" name="Conector de seta reta 76"/>
          <p:cNvCxnSpPr>
            <a:endCxn id="75" idx="1"/>
          </p:cNvCxnSpPr>
          <p:nvPr/>
        </p:nvCxnSpPr>
        <p:spPr>
          <a:xfrm flipV="1">
            <a:off x="928662" y="5480937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aixaDeTexto 77"/>
          <p:cNvSpPr txBox="1"/>
          <p:nvPr/>
        </p:nvSpPr>
        <p:spPr>
          <a:xfrm>
            <a:off x="1071538" y="5715016"/>
            <a:ext cx="928694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suporte </a:t>
            </a:r>
            <a:r>
              <a:rPr lang="pt-BR" sz="1000" b="0" dirty="0" err="1" smtClean="0"/>
              <a:t>org</a:t>
            </a:r>
            <a:endParaRPr lang="pt-BR" sz="1000" b="0" dirty="0"/>
          </a:p>
        </p:txBody>
      </p:sp>
      <p:cxnSp>
        <p:nvCxnSpPr>
          <p:cNvPr id="80" name="Conector de seta reta 79"/>
          <p:cNvCxnSpPr>
            <a:endCxn id="78" idx="1"/>
          </p:cNvCxnSpPr>
          <p:nvPr/>
        </p:nvCxnSpPr>
        <p:spPr>
          <a:xfrm flipV="1">
            <a:off x="928662" y="5838127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Elipse 88"/>
          <p:cNvSpPr/>
          <p:nvPr/>
        </p:nvSpPr>
        <p:spPr>
          <a:xfrm>
            <a:off x="2571736" y="2500306"/>
            <a:ext cx="71438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Elipse 107"/>
          <p:cNvSpPr/>
          <p:nvPr/>
        </p:nvSpPr>
        <p:spPr>
          <a:xfrm>
            <a:off x="2643174" y="3643314"/>
            <a:ext cx="71438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Elipse 108"/>
          <p:cNvSpPr/>
          <p:nvPr/>
        </p:nvSpPr>
        <p:spPr>
          <a:xfrm>
            <a:off x="2643174" y="5072074"/>
            <a:ext cx="71438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3" name="Conector de seta reta 112"/>
          <p:cNvCxnSpPr>
            <a:stCxn id="108" idx="2"/>
            <a:endCxn id="63" idx="3"/>
          </p:cNvCxnSpPr>
          <p:nvPr/>
        </p:nvCxnSpPr>
        <p:spPr>
          <a:xfrm rot="10800000">
            <a:off x="2000232" y="3837864"/>
            <a:ext cx="642942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stCxn id="109" idx="2"/>
            <a:endCxn id="72" idx="3"/>
          </p:cNvCxnSpPr>
          <p:nvPr/>
        </p:nvCxnSpPr>
        <p:spPr>
          <a:xfrm rot="10800000">
            <a:off x="2000232" y="5123748"/>
            <a:ext cx="642942" cy="162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de seta reta 127"/>
          <p:cNvCxnSpPr>
            <a:stCxn id="109" idx="2"/>
            <a:endCxn id="75" idx="3"/>
          </p:cNvCxnSpPr>
          <p:nvPr/>
        </p:nvCxnSpPr>
        <p:spPr>
          <a:xfrm rot="10800000" flipV="1">
            <a:off x="2000232" y="5286387"/>
            <a:ext cx="642942" cy="194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aixaDeTexto 133"/>
          <p:cNvSpPr txBox="1"/>
          <p:nvPr/>
        </p:nvSpPr>
        <p:spPr>
          <a:xfrm>
            <a:off x="2714612" y="2571744"/>
            <a:ext cx="4475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ATT</a:t>
            </a:r>
            <a:endParaRPr lang="pt-BR" sz="1000" dirty="0"/>
          </a:p>
        </p:txBody>
      </p:sp>
      <p:sp>
        <p:nvSpPr>
          <p:cNvPr id="135" name="CaixaDeTexto 134"/>
          <p:cNvSpPr txBox="1"/>
          <p:nvPr/>
        </p:nvSpPr>
        <p:spPr>
          <a:xfrm>
            <a:off x="2786050" y="3714752"/>
            <a:ext cx="4187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NSS</a:t>
            </a:r>
            <a:endParaRPr lang="pt-BR" sz="1000" dirty="0"/>
          </a:p>
        </p:txBody>
      </p:sp>
      <p:sp>
        <p:nvSpPr>
          <p:cNvPr id="136" name="CaixaDeTexto 135"/>
          <p:cNvSpPr txBox="1"/>
          <p:nvPr/>
        </p:nvSpPr>
        <p:spPr>
          <a:xfrm>
            <a:off x="2786050" y="5143512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CCP</a:t>
            </a:r>
            <a:endParaRPr lang="pt-BR" sz="1000" dirty="0"/>
          </a:p>
        </p:txBody>
      </p:sp>
      <p:sp>
        <p:nvSpPr>
          <p:cNvPr id="146" name="Elipse 145"/>
          <p:cNvSpPr/>
          <p:nvPr/>
        </p:nvSpPr>
        <p:spPr>
          <a:xfrm>
            <a:off x="2928926" y="1857364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7" name="CaixaDeTexto 146"/>
          <p:cNvSpPr txBox="1"/>
          <p:nvPr/>
        </p:nvSpPr>
        <p:spPr>
          <a:xfrm>
            <a:off x="2928926" y="1928802"/>
            <a:ext cx="399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res1</a:t>
            </a:r>
            <a:endParaRPr lang="pt-BR" sz="1000" b="0" dirty="0"/>
          </a:p>
        </p:txBody>
      </p:sp>
      <p:sp>
        <p:nvSpPr>
          <p:cNvPr id="148" name="Elipse 147"/>
          <p:cNvSpPr/>
          <p:nvPr/>
        </p:nvSpPr>
        <p:spPr>
          <a:xfrm>
            <a:off x="2928926" y="4500570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9" name="CaixaDeTexto 148"/>
          <p:cNvSpPr txBox="1"/>
          <p:nvPr/>
        </p:nvSpPr>
        <p:spPr>
          <a:xfrm>
            <a:off x="2928926" y="4572008"/>
            <a:ext cx="399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res3</a:t>
            </a:r>
            <a:endParaRPr lang="pt-BR" sz="1000" b="0" dirty="0"/>
          </a:p>
        </p:txBody>
      </p:sp>
      <p:sp>
        <p:nvSpPr>
          <p:cNvPr id="150" name="Elipse 149"/>
          <p:cNvSpPr/>
          <p:nvPr/>
        </p:nvSpPr>
        <p:spPr>
          <a:xfrm>
            <a:off x="3000364" y="3071810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1" name="CaixaDeTexto 150"/>
          <p:cNvSpPr txBox="1"/>
          <p:nvPr/>
        </p:nvSpPr>
        <p:spPr>
          <a:xfrm>
            <a:off x="3000364" y="3143248"/>
            <a:ext cx="399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res2</a:t>
            </a:r>
            <a:endParaRPr lang="pt-BR" sz="1000" b="0" dirty="0"/>
          </a:p>
        </p:txBody>
      </p:sp>
      <p:cxnSp>
        <p:nvCxnSpPr>
          <p:cNvPr id="153" name="Conector de seta reta 152"/>
          <p:cNvCxnSpPr>
            <a:stCxn id="146" idx="4"/>
            <a:endCxn id="89" idx="0"/>
          </p:cNvCxnSpPr>
          <p:nvPr/>
        </p:nvCxnSpPr>
        <p:spPr>
          <a:xfrm rot="5400000">
            <a:off x="2875348" y="2268133"/>
            <a:ext cx="285752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de seta reta 154"/>
          <p:cNvCxnSpPr>
            <a:stCxn id="150" idx="4"/>
            <a:endCxn id="108" idx="0"/>
          </p:cNvCxnSpPr>
          <p:nvPr/>
        </p:nvCxnSpPr>
        <p:spPr>
          <a:xfrm rot="5400000">
            <a:off x="2982505" y="3446860"/>
            <a:ext cx="214314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stCxn id="148" idx="4"/>
            <a:endCxn id="109" idx="0"/>
          </p:cNvCxnSpPr>
          <p:nvPr/>
        </p:nvCxnSpPr>
        <p:spPr>
          <a:xfrm rot="5400000">
            <a:off x="2946786" y="4911339"/>
            <a:ext cx="21431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Elipse 157"/>
          <p:cNvSpPr/>
          <p:nvPr/>
        </p:nvSpPr>
        <p:spPr>
          <a:xfrm>
            <a:off x="3714744" y="3643314"/>
            <a:ext cx="50006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9" name="CaixaDeTexto 158"/>
          <p:cNvSpPr txBox="1"/>
          <p:nvPr/>
        </p:nvSpPr>
        <p:spPr>
          <a:xfrm>
            <a:off x="3741653" y="3734519"/>
            <a:ext cx="428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ITT</a:t>
            </a:r>
            <a:endParaRPr lang="pt-BR" sz="1000" dirty="0"/>
          </a:p>
        </p:txBody>
      </p:sp>
      <p:cxnSp>
        <p:nvCxnSpPr>
          <p:cNvPr id="177" name="Conector de seta reta 176"/>
          <p:cNvCxnSpPr>
            <a:stCxn id="158" idx="0"/>
          </p:cNvCxnSpPr>
          <p:nvPr/>
        </p:nvCxnSpPr>
        <p:spPr>
          <a:xfrm flipH="1" flipV="1">
            <a:off x="3214679" y="2857496"/>
            <a:ext cx="750098" cy="7858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de seta reta 179"/>
          <p:cNvCxnSpPr>
            <a:stCxn id="158" idx="2"/>
            <a:endCxn id="108" idx="6"/>
          </p:cNvCxnSpPr>
          <p:nvPr/>
        </p:nvCxnSpPr>
        <p:spPr>
          <a:xfrm flipH="1">
            <a:off x="3357554" y="3857628"/>
            <a:ext cx="35719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>
            <a:stCxn id="158" idx="4"/>
            <a:endCxn id="109" idx="6"/>
          </p:cNvCxnSpPr>
          <p:nvPr/>
        </p:nvCxnSpPr>
        <p:spPr>
          <a:xfrm flipH="1">
            <a:off x="3357554" y="4071942"/>
            <a:ext cx="607223" cy="12144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CaixaDeTexto 183"/>
          <p:cNvSpPr txBox="1"/>
          <p:nvPr/>
        </p:nvSpPr>
        <p:spPr>
          <a:xfrm>
            <a:off x="571472" y="2143116"/>
            <a:ext cx="4026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13</a:t>
            </a:r>
            <a:endParaRPr lang="pt-BR" sz="1000" b="0" dirty="0"/>
          </a:p>
        </p:txBody>
      </p:sp>
      <p:sp>
        <p:nvSpPr>
          <p:cNvPr id="187" name="Elipse 186"/>
          <p:cNvSpPr/>
          <p:nvPr/>
        </p:nvSpPr>
        <p:spPr>
          <a:xfrm>
            <a:off x="642910" y="257174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8" name="CaixaDeTexto 187"/>
          <p:cNvSpPr txBox="1"/>
          <p:nvPr/>
        </p:nvSpPr>
        <p:spPr>
          <a:xfrm>
            <a:off x="571472" y="2571744"/>
            <a:ext cx="4026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11</a:t>
            </a:r>
            <a:endParaRPr lang="pt-BR" sz="1000" b="0" dirty="0"/>
          </a:p>
        </p:txBody>
      </p:sp>
      <p:sp>
        <p:nvSpPr>
          <p:cNvPr id="189" name="Elipse 188"/>
          <p:cNvSpPr/>
          <p:nvPr/>
        </p:nvSpPr>
        <p:spPr>
          <a:xfrm>
            <a:off x="642910" y="292893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0" name="CaixaDeTexto 189"/>
          <p:cNvSpPr txBox="1"/>
          <p:nvPr/>
        </p:nvSpPr>
        <p:spPr>
          <a:xfrm>
            <a:off x="642910" y="2928934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8</a:t>
            </a:r>
            <a:endParaRPr lang="pt-BR" sz="1000" b="0" dirty="0"/>
          </a:p>
        </p:txBody>
      </p:sp>
      <p:sp>
        <p:nvSpPr>
          <p:cNvPr id="191" name="Elipse 190"/>
          <p:cNvSpPr/>
          <p:nvPr/>
        </p:nvSpPr>
        <p:spPr>
          <a:xfrm>
            <a:off x="642910" y="571501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2" name="CaixaDeTexto 191"/>
          <p:cNvSpPr txBox="1"/>
          <p:nvPr/>
        </p:nvSpPr>
        <p:spPr>
          <a:xfrm>
            <a:off x="642910" y="5715016"/>
            <a:ext cx="338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4</a:t>
            </a:r>
            <a:endParaRPr lang="pt-BR" sz="1000" b="0" dirty="0"/>
          </a:p>
        </p:txBody>
      </p:sp>
      <p:sp>
        <p:nvSpPr>
          <p:cNvPr id="193" name="Elipse 192"/>
          <p:cNvSpPr/>
          <p:nvPr/>
        </p:nvSpPr>
        <p:spPr>
          <a:xfrm>
            <a:off x="642910" y="500063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4" name="CaixaDeTexto 193"/>
          <p:cNvSpPr txBox="1"/>
          <p:nvPr/>
        </p:nvSpPr>
        <p:spPr>
          <a:xfrm>
            <a:off x="642910" y="5000636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6</a:t>
            </a:r>
            <a:endParaRPr lang="pt-BR" sz="1000" b="0" dirty="0"/>
          </a:p>
        </p:txBody>
      </p:sp>
      <p:sp>
        <p:nvSpPr>
          <p:cNvPr id="195" name="Elipse 194"/>
          <p:cNvSpPr/>
          <p:nvPr/>
        </p:nvSpPr>
        <p:spPr>
          <a:xfrm>
            <a:off x="64291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6" name="CaixaDeTexto 195"/>
          <p:cNvSpPr txBox="1"/>
          <p:nvPr/>
        </p:nvSpPr>
        <p:spPr>
          <a:xfrm>
            <a:off x="642910" y="5357826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5</a:t>
            </a:r>
            <a:endParaRPr lang="pt-BR" sz="1000" b="0" dirty="0"/>
          </a:p>
        </p:txBody>
      </p:sp>
      <p:sp>
        <p:nvSpPr>
          <p:cNvPr id="198" name="Elipse 197"/>
          <p:cNvSpPr/>
          <p:nvPr/>
        </p:nvSpPr>
        <p:spPr>
          <a:xfrm>
            <a:off x="642910" y="33575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9" name="CaixaDeTexto 198"/>
          <p:cNvSpPr txBox="1"/>
          <p:nvPr/>
        </p:nvSpPr>
        <p:spPr>
          <a:xfrm>
            <a:off x="642910" y="3357562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3</a:t>
            </a:r>
            <a:endParaRPr lang="pt-BR" sz="1000" b="0" dirty="0"/>
          </a:p>
        </p:txBody>
      </p:sp>
      <p:sp>
        <p:nvSpPr>
          <p:cNvPr id="200" name="Elipse 199"/>
          <p:cNvSpPr/>
          <p:nvPr/>
        </p:nvSpPr>
        <p:spPr>
          <a:xfrm>
            <a:off x="642910" y="371475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1" name="CaixaDeTexto 200"/>
          <p:cNvSpPr txBox="1"/>
          <p:nvPr/>
        </p:nvSpPr>
        <p:spPr>
          <a:xfrm>
            <a:off x="642910" y="3714752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2</a:t>
            </a:r>
            <a:endParaRPr lang="pt-BR" sz="1000" b="0" dirty="0"/>
          </a:p>
        </p:txBody>
      </p:sp>
      <p:sp>
        <p:nvSpPr>
          <p:cNvPr id="202" name="Elipse 201"/>
          <p:cNvSpPr/>
          <p:nvPr/>
        </p:nvSpPr>
        <p:spPr>
          <a:xfrm>
            <a:off x="642910" y="407194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3" name="CaixaDeTexto 202"/>
          <p:cNvSpPr txBox="1"/>
          <p:nvPr/>
        </p:nvSpPr>
        <p:spPr>
          <a:xfrm>
            <a:off x="642910" y="4071942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1</a:t>
            </a:r>
            <a:endParaRPr lang="pt-BR" sz="1000" b="0" dirty="0"/>
          </a:p>
        </p:txBody>
      </p:sp>
      <p:sp>
        <p:nvSpPr>
          <p:cNvPr id="204" name="Elipse 203"/>
          <p:cNvSpPr/>
          <p:nvPr/>
        </p:nvSpPr>
        <p:spPr>
          <a:xfrm>
            <a:off x="642910" y="45720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5" name="CaixaDeTexto 204"/>
          <p:cNvSpPr txBox="1"/>
          <p:nvPr/>
        </p:nvSpPr>
        <p:spPr>
          <a:xfrm>
            <a:off x="642910" y="4572008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7</a:t>
            </a:r>
            <a:endParaRPr lang="pt-BR" sz="1000" b="0" dirty="0"/>
          </a:p>
        </p:txBody>
      </p:sp>
      <p:cxnSp>
        <p:nvCxnSpPr>
          <p:cNvPr id="209" name="Conector em curva 208"/>
          <p:cNvCxnSpPr>
            <a:stCxn id="192" idx="1"/>
            <a:endCxn id="193" idx="2"/>
          </p:cNvCxnSpPr>
          <p:nvPr/>
        </p:nvCxnSpPr>
        <p:spPr>
          <a:xfrm rot="10800000">
            <a:off x="642910" y="5143513"/>
            <a:ext cx="1588" cy="694615"/>
          </a:xfrm>
          <a:prstGeom prst="curved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em curva 210"/>
          <p:cNvCxnSpPr>
            <a:stCxn id="192" idx="1"/>
            <a:endCxn id="196" idx="1"/>
          </p:cNvCxnSpPr>
          <p:nvPr/>
        </p:nvCxnSpPr>
        <p:spPr>
          <a:xfrm rot="10800000">
            <a:off x="642910" y="5480937"/>
            <a:ext cx="1588" cy="357190"/>
          </a:xfrm>
          <a:prstGeom prst="curved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em curva 212"/>
          <p:cNvCxnSpPr>
            <a:stCxn id="196" idx="1"/>
            <a:endCxn id="194" idx="1"/>
          </p:cNvCxnSpPr>
          <p:nvPr/>
        </p:nvCxnSpPr>
        <p:spPr>
          <a:xfrm rot="10800000">
            <a:off x="642910" y="5123747"/>
            <a:ext cx="1588" cy="357190"/>
          </a:xfrm>
          <a:prstGeom prst="curved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 em curva 217"/>
          <p:cNvCxnSpPr>
            <a:stCxn id="184" idx="1"/>
            <a:endCxn id="189" idx="2"/>
          </p:cNvCxnSpPr>
          <p:nvPr/>
        </p:nvCxnSpPr>
        <p:spPr>
          <a:xfrm rot="10800000" flipH="1" flipV="1">
            <a:off x="571472" y="2266226"/>
            <a:ext cx="71438" cy="805583"/>
          </a:xfrm>
          <a:prstGeom prst="curvedConnector3">
            <a:avLst>
              <a:gd name="adj1" fmla="val -31999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CaixaDeTexto 219"/>
          <p:cNvSpPr txBox="1"/>
          <p:nvPr/>
        </p:nvSpPr>
        <p:spPr>
          <a:xfrm>
            <a:off x="2214546" y="2285992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,37</a:t>
            </a:r>
            <a:endParaRPr lang="pt-BR" sz="900" dirty="0"/>
          </a:p>
        </p:txBody>
      </p:sp>
      <p:sp>
        <p:nvSpPr>
          <p:cNvPr id="221" name="CaixaDeTexto 220"/>
          <p:cNvSpPr txBox="1"/>
          <p:nvPr/>
        </p:nvSpPr>
        <p:spPr>
          <a:xfrm>
            <a:off x="2143108" y="2571744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,67</a:t>
            </a:r>
            <a:endParaRPr lang="pt-BR" sz="900" dirty="0"/>
          </a:p>
        </p:txBody>
      </p:sp>
      <p:sp>
        <p:nvSpPr>
          <p:cNvPr id="223" name="CaixaDeTexto 222"/>
          <p:cNvSpPr txBox="1"/>
          <p:nvPr/>
        </p:nvSpPr>
        <p:spPr>
          <a:xfrm>
            <a:off x="2214546" y="2857496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,16</a:t>
            </a:r>
            <a:endParaRPr lang="pt-BR" sz="900" dirty="0"/>
          </a:p>
        </p:txBody>
      </p:sp>
      <p:cxnSp>
        <p:nvCxnSpPr>
          <p:cNvPr id="91" name="Conector de seta reta 90"/>
          <p:cNvCxnSpPr>
            <a:stCxn id="89" idx="2"/>
            <a:endCxn id="42" idx="3"/>
          </p:cNvCxnSpPr>
          <p:nvPr/>
        </p:nvCxnSpPr>
        <p:spPr>
          <a:xfrm rot="10800000">
            <a:off x="2000232" y="2266228"/>
            <a:ext cx="571504" cy="448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>
            <a:stCxn id="89" idx="2"/>
            <a:endCxn id="44" idx="3"/>
          </p:cNvCxnSpPr>
          <p:nvPr/>
        </p:nvCxnSpPr>
        <p:spPr>
          <a:xfrm rot="10800000" flipV="1">
            <a:off x="2000232" y="2714619"/>
            <a:ext cx="571504" cy="337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aixaDeTexto 223"/>
          <p:cNvSpPr txBox="1"/>
          <p:nvPr/>
        </p:nvSpPr>
        <p:spPr>
          <a:xfrm>
            <a:off x="2214546" y="4000504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,42</a:t>
            </a:r>
            <a:endParaRPr lang="pt-BR" sz="900" dirty="0"/>
          </a:p>
        </p:txBody>
      </p:sp>
      <p:sp>
        <p:nvSpPr>
          <p:cNvPr id="225" name="CaixaDeTexto 224"/>
          <p:cNvSpPr txBox="1"/>
          <p:nvPr/>
        </p:nvSpPr>
        <p:spPr>
          <a:xfrm>
            <a:off x="2143108" y="3714752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,49</a:t>
            </a:r>
            <a:endParaRPr lang="pt-BR" sz="900" dirty="0"/>
          </a:p>
        </p:txBody>
      </p:sp>
      <p:sp>
        <p:nvSpPr>
          <p:cNvPr id="226" name="CaixaDeTexto 225"/>
          <p:cNvSpPr txBox="1"/>
          <p:nvPr/>
        </p:nvSpPr>
        <p:spPr>
          <a:xfrm>
            <a:off x="2143108" y="3429000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,63</a:t>
            </a:r>
            <a:endParaRPr lang="pt-BR" sz="900" dirty="0"/>
          </a:p>
        </p:txBody>
      </p:sp>
      <p:cxnSp>
        <p:nvCxnSpPr>
          <p:cNvPr id="111" name="Conector de seta reta 110"/>
          <p:cNvCxnSpPr>
            <a:stCxn id="108" idx="2"/>
            <a:endCxn id="59" idx="3"/>
          </p:cNvCxnSpPr>
          <p:nvPr/>
        </p:nvCxnSpPr>
        <p:spPr>
          <a:xfrm rot="10800000">
            <a:off x="2000232" y="3480674"/>
            <a:ext cx="642942" cy="376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de seta reta 114"/>
          <p:cNvCxnSpPr>
            <a:stCxn id="108" idx="2"/>
            <a:endCxn id="66" idx="3"/>
          </p:cNvCxnSpPr>
          <p:nvPr/>
        </p:nvCxnSpPr>
        <p:spPr>
          <a:xfrm rot="10800000" flipV="1">
            <a:off x="2000232" y="3857627"/>
            <a:ext cx="642942" cy="337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CaixaDeTexto 226"/>
          <p:cNvSpPr txBox="1"/>
          <p:nvPr/>
        </p:nvSpPr>
        <p:spPr>
          <a:xfrm>
            <a:off x="2214546" y="5643578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,43</a:t>
            </a:r>
            <a:endParaRPr lang="pt-BR" sz="900" dirty="0"/>
          </a:p>
        </p:txBody>
      </p:sp>
      <p:sp>
        <p:nvSpPr>
          <p:cNvPr id="228" name="CaixaDeTexto 227"/>
          <p:cNvSpPr txBox="1"/>
          <p:nvPr/>
        </p:nvSpPr>
        <p:spPr>
          <a:xfrm>
            <a:off x="2143108" y="5286388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,41</a:t>
            </a:r>
            <a:endParaRPr lang="pt-BR" sz="900" dirty="0"/>
          </a:p>
        </p:txBody>
      </p:sp>
      <p:sp>
        <p:nvSpPr>
          <p:cNvPr id="229" name="CaixaDeTexto 228"/>
          <p:cNvSpPr txBox="1"/>
          <p:nvPr/>
        </p:nvSpPr>
        <p:spPr>
          <a:xfrm>
            <a:off x="2143108" y="5072074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,24</a:t>
            </a:r>
            <a:endParaRPr lang="pt-BR" sz="900" dirty="0"/>
          </a:p>
        </p:txBody>
      </p:sp>
      <p:sp>
        <p:nvSpPr>
          <p:cNvPr id="230" name="CaixaDeTexto 229"/>
          <p:cNvSpPr txBox="1"/>
          <p:nvPr/>
        </p:nvSpPr>
        <p:spPr>
          <a:xfrm>
            <a:off x="2143108" y="4714884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,86</a:t>
            </a:r>
            <a:endParaRPr lang="pt-BR" sz="900" dirty="0"/>
          </a:p>
        </p:txBody>
      </p:sp>
      <p:cxnSp>
        <p:nvCxnSpPr>
          <p:cNvPr id="130" name="Conector de seta reta 129"/>
          <p:cNvCxnSpPr>
            <a:stCxn id="109" idx="2"/>
            <a:endCxn id="69" idx="3"/>
          </p:cNvCxnSpPr>
          <p:nvPr/>
        </p:nvCxnSpPr>
        <p:spPr>
          <a:xfrm rot="10800000">
            <a:off x="2000232" y="4700626"/>
            <a:ext cx="642942" cy="5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de seta reta 131"/>
          <p:cNvCxnSpPr>
            <a:stCxn id="109" idx="2"/>
            <a:endCxn id="78" idx="3"/>
          </p:cNvCxnSpPr>
          <p:nvPr/>
        </p:nvCxnSpPr>
        <p:spPr>
          <a:xfrm rot="10800000" flipV="1">
            <a:off x="2000232" y="5286387"/>
            <a:ext cx="642942" cy="551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CaixaDeTexto 236"/>
          <p:cNvSpPr txBox="1"/>
          <p:nvPr/>
        </p:nvSpPr>
        <p:spPr>
          <a:xfrm>
            <a:off x="3571868" y="3143248"/>
            <a:ext cx="357190" cy="25391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50" dirty="0" smtClean="0"/>
              <a:t>,75</a:t>
            </a:r>
            <a:endParaRPr lang="pt-BR" sz="1050" dirty="0"/>
          </a:p>
        </p:txBody>
      </p:sp>
      <p:sp>
        <p:nvSpPr>
          <p:cNvPr id="238" name="CaixaDeTexto 237"/>
          <p:cNvSpPr txBox="1"/>
          <p:nvPr/>
        </p:nvSpPr>
        <p:spPr>
          <a:xfrm>
            <a:off x="3357554" y="3929066"/>
            <a:ext cx="357190" cy="25391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50" dirty="0" smtClean="0"/>
              <a:t>,59</a:t>
            </a:r>
            <a:endParaRPr lang="pt-BR" sz="1050" dirty="0"/>
          </a:p>
        </p:txBody>
      </p:sp>
      <p:sp>
        <p:nvSpPr>
          <p:cNvPr id="239" name="CaixaDeTexto 238"/>
          <p:cNvSpPr txBox="1"/>
          <p:nvPr/>
        </p:nvSpPr>
        <p:spPr>
          <a:xfrm>
            <a:off x="3643306" y="4500570"/>
            <a:ext cx="357190" cy="25391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50" dirty="0" smtClean="0"/>
              <a:t>,93</a:t>
            </a:r>
            <a:endParaRPr lang="pt-BR" sz="1050" dirty="0"/>
          </a:p>
        </p:txBody>
      </p:sp>
      <p:sp>
        <p:nvSpPr>
          <p:cNvPr id="96" name="CaixaDeTexto 95"/>
          <p:cNvSpPr txBox="1"/>
          <p:nvPr/>
        </p:nvSpPr>
        <p:spPr>
          <a:xfrm>
            <a:off x="5072066" y="2071678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reconhecimento</a:t>
            </a:r>
            <a:endParaRPr lang="pt-BR" sz="1000" b="0" dirty="0"/>
          </a:p>
        </p:txBody>
      </p:sp>
      <p:cxnSp>
        <p:nvCxnSpPr>
          <p:cNvPr id="97" name="Conector de seta reta 96"/>
          <p:cNvCxnSpPr>
            <a:stCxn id="101" idx="6"/>
            <a:endCxn id="96" idx="1"/>
          </p:cNvCxnSpPr>
          <p:nvPr/>
        </p:nvCxnSpPr>
        <p:spPr>
          <a:xfrm flipV="1">
            <a:off x="4929190" y="2194789"/>
            <a:ext cx="142876" cy="19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aixaDeTexto 97"/>
          <p:cNvSpPr txBox="1"/>
          <p:nvPr/>
        </p:nvSpPr>
        <p:spPr>
          <a:xfrm>
            <a:off x="4572000" y="2071677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6</a:t>
            </a:r>
            <a:endParaRPr lang="pt-BR" sz="1000" b="0" dirty="0"/>
          </a:p>
        </p:txBody>
      </p:sp>
      <p:sp>
        <p:nvSpPr>
          <p:cNvPr id="101" name="Elipse 100"/>
          <p:cNvSpPr/>
          <p:nvPr/>
        </p:nvSpPr>
        <p:spPr>
          <a:xfrm>
            <a:off x="4643438" y="207167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" name="CaixaDeTexto 101"/>
          <p:cNvSpPr txBox="1"/>
          <p:nvPr/>
        </p:nvSpPr>
        <p:spPr>
          <a:xfrm>
            <a:off x="5072066" y="2357431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frequência</a:t>
            </a:r>
            <a:endParaRPr lang="pt-BR" sz="1000" b="0" dirty="0"/>
          </a:p>
        </p:txBody>
      </p:sp>
      <p:cxnSp>
        <p:nvCxnSpPr>
          <p:cNvPr id="103" name="Conector de seta reta 102"/>
          <p:cNvCxnSpPr>
            <a:endCxn id="102" idx="1"/>
          </p:cNvCxnSpPr>
          <p:nvPr/>
        </p:nvCxnSpPr>
        <p:spPr>
          <a:xfrm flipV="1">
            <a:off x="4929190" y="2480542"/>
            <a:ext cx="142876" cy="1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ixaDeTexto 103"/>
          <p:cNvSpPr txBox="1"/>
          <p:nvPr/>
        </p:nvSpPr>
        <p:spPr>
          <a:xfrm>
            <a:off x="4572000" y="3214686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2</a:t>
            </a:r>
            <a:endParaRPr lang="pt-BR" sz="1000" b="0" dirty="0"/>
          </a:p>
        </p:txBody>
      </p:sp>
      <p:sp>
        <p:nvSpPr>
          <p:cNvPr id="105" name="Elipse 104"/>
          <p:cNvSpPr/>
          <p:nvPr/>
        </p:nvSpPr>
        <p:spPr>
          <a:xfrm>
            <a:off x="4643438" y="321468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CaixaDeTexto 105"/>
          <p:cNvSpPr txBox="1"/>
          <p:nvPr/>
        </p:nvSpPr>
        <p:spPr>
          <a:xfrm>
            <a:off x="5072066" y="2643183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satisfação</a:t>
            </a:r>
            <a:endParaRPr lang="pt-BR" sz="1000" b="0" dirty="0"/>
          </a:p>
        </p:txBody>
      </p:sp>
      <p:cxnSp>
        <p:nvCxnSpPr>
          <p:cNvPr id="107" name="Conector de seta reta 106"/>
          <p:cNvCxnSpPr>
            <a:endCxn id="106" idx="1"/>
          </p:cNvCxnSpPr>
          <p:nvPr/>
        </p:nvCxnSpPr>
        <p:spPr>
          <a:xfrm flipV="1">
            <a:off x="4929190" y="2766294"/>
            <a:ext cx="142876" cy="1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ixaDeTexto 109"/>
          <p:cNvSpPr txBox="1"/>
          <p:nvPr/>
        </p:nvSpPr>
        <p:spPr>
          <a:xfrm>
            <a:off x="4572000" y="2928934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3</a:t>
            </a:r>
            <a:endParaRPr lang="pt-BR" sz="1000" b="0" dirty="0"/>
          </a:p>
        </p:txBody>
      </p:sp>
      <p:sp>
        <p:nvSpPr>
          <p:cNvPr id="112" name="Elipse 111"/>
          <p:cNvSpPr/>
          <p:nvPr/>
        </p:nvSpPr>
        <p:spPr>
          <a:xfrm>
            <a:off x="4643438" y="292893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CaixaDeTexto 113"/>
          <p:cNvSpPr txBox="1"/>
          <p:nvPr/>
        </p:nvSpPr>
        <p:spPr>
          <a:xfrm>
            <a:off x="5072066" y="2928934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Objetivos/metas</a:t>
            </a:r>
            <a:endParaRPr lang="pt-BR" sz="1000" b="0" dirty="0"/>
          </a:p>
        </p:txBody>
      </p:sp>
      <p:cxnSp>
        <p:nvCxnSpPr>
          <p:cNvPr id="116" name="Conector de seta reta 115"/>
          <p:cNvCxnSpPr>
            <a:stCxn id="112" idx="6"/>
            <a:endCxn id="114" idx="1"/>
          </p:cNvCxnSpPr>
          <p:nvPr/>
        </p:nvCxnSpPr>
        <p:spPr>
          <a:xfrm flipV="1">
            <a:off x="4929190" y="3052045"/>
            <a:ext cx="142876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CaixaDeTexto 116"/>
          <p:cNvSpPr txBox="1"/>
          <p:nvPr/>
        </p:nvSpPr>
        <p:spPr>
          <a:xfrm>
            <a:off x="4572000" y="2643182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4</a:t>
            </a:r>
            <a:endParaRPr lang="pt-BR" sz="1000" b="0" dirty="0"/>
          </a:p>
        </p:txBody>
      </p:sp>
      <p:sp>
        <p:nvSpPr>
          <p:cNvPr id="118" name="Elipse 117"/>
          <p:cNvSpPr/>
          <p:nvPr/>
        </p:nvSpPr>
        <p:spPr>
          <a:xfrm>
            <a:off x="4643438" y="264318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CaixaDeTexto 118"/>
          <p:cNvSpPr txBox="1"/>
          <p:nvPr/>
        </p:nvSpPr>
        <p:spPr>
          <a:xfrm>
            <a:off x="5072066" y="3214687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err="1" smtClean="0"/>
              <a:t>faltar_tempo</a:t>
            </a:r>
            <a:endParaRPr lang="pt-BR" sz="1000" b="0" dirty="0"/>
          </a:p>
        </p:txBody>
      </p:sp>
      <p:cxnSp>
        <p:nvCxnSpPr>
          <p:cNvPr id="120" name="Conector de seta reta 119"/>
          <p:cNvCxnSpPr>
            <a:endCxn id="119" idx="1"/>
          </p:cNvCxnSpPr>
          <p:nvPr/>
        </p:nvCxnSpPr>
        <p:spPr>
          <a:xfrm flipV="1">
            <a:off x="4929190" y="3337798"/>
            <a:ext cx="142876" cy="1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ixaDeTexto 120"/>
          <p:cNvSpPr txBox="1"/>
          <p:nvPr/>
        </p:nvSpPr>
        <p:spPr>
          <a:xfrm>
            <a:off x="4572000" y="2357430"/>
            <a:ext cx="338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5</a:t>
            </a:r>
            <a:endParaRPr lang="pt-BR" sz="1000" b="0" dirty="0"/>
          </a:p>
        </p:txBody>
      </p:sp>
      <p:sp>
        <p:nvSpPr>
          <p:cNvPr id="122" name="Elipse 121"/>
          <p:cNvSpPr/>
          <p:nvPr/>
        </p:nvSpPr>
        <p:spPr>
          <a:xfrm>
            <a:off x="4643438" y="235743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CaixaDeTexto 122"/>
          <p:cNvSpPr txBox="1"/>
          <p:nvPr/>
        </p:nvSpPr>
        <p:spPr>
          <a:xfrm>
            <a:off x="5072066" y="3500439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desgaste</a:t>
            </a:r>
            <a:endParaRPr lang="pt-BR" sz="1000" b="0" dirty="0"/>
          </a:p>
        </p:txBody>
      </p:sp>
      <p:cxnSp>
        <p:nvCxnSpPr>
          <p:cNvPr id="124" name="Conector de seta reta 123"/>
          <p:cNvCxnSpPr>
            <a:endCxn id="123" idx="1"/>
          </p:cNvCxnSpPr>
          <p:nvPr/>
        </p:nvCxnSpPr>
        <p:spPr>
          <a:xfrm flipV="1">
            <a:off x="4929190" y="3623550"/>
            <a:ext cx="142876" cy="1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aixaDeTexto 124"/>
          <p:cNvSpPr txBox="1"/>
          <p:nvPr/>
        </p:nvSpPr>
        <p:spPr>
          <a:xfrm>
            <a:off x="4572000" y="3500438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1</a:t>
            </a:r>
            <a:endParaRPr lang="pt-BR" sz="1000" b="0" dirty="0"/>
          </a:p>
        </p:txBody>
      </p:sp>
      <p:sp>
        <p:nvSpPr>
          <p:cNvPr id="127" name="Elipse 126"/>
          <p:cNvSpPr/>
          <p:nvPr/>
        </p:nvSpPr>
        <p:spPr>
          <a:xfrm>
            <a:off x="4643438" y="350043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4" name="CaixaDeTexto 163"/>
          <p:cNvSpPr txBox="1"/>
          <p:nvPr/>
        </p:nvSpPr>
        <p:spPr>
          <a:xfrm>
            <a:off x="5072066" y="4000504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superiores</a:t>
            </a:r>
            <a:endParaRPr lang="pt-BR" sz="1000" b="0" dirty="0"/>
          </a:p>
        </p:txBody>
      </p:sp>
      <p:cxnSp>
        <p:nvCxnSpPr>
          <p:cNvPr id="165" name="Conector de seta reta 164"/>
          <p:cNvCxnSpPr>
            <a:endCxn id="164" idx="1"/>
          </p:cNvCxnSpPr>
          <p:nvPr/>
        </p:nvCxnSpPr>
        <p:spPr>
          <a:xfrm flipV="1">
            <a:off x="4929190" y="4123615"/>
            <a:ext cx="142876" cy="1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CaixaDeTexto 165"/>
          <p:cNvSpPr txBox="1"/>
          <p:nvPr/>
        </p:nvSpPr>
        <p:spPr>
          <a:xfrm>
            <a:off x="4572000" y="400050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8</a:t>
            </a:r>
            <a:endParaRPr lang="pt-BR" sz="1000" b="0" dirty="0"/>
          </a:p>
        </p:txBody>
      </p:sp>
      <p:sp>
        <p:nvSpPr>
          <p:cNvPr id="167" name="Elipse 166"/>
          <p:cNvSpPr/>
          <p:nvPr/>
        </p:nvSpPr>
        <p:spPr>
          <a:xfrm>
            <a:off x="4643438" y="400050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8" name="CaixaDeTexto 167"/>
          <p:cNvSpPr txBox="1"/>
          <p:nvPr/>
        </p:nvSpPr>
        <p:spPr>
          <a:xfrm>
            <a:off x="5072066" y="4357694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colegas</a:t>
            </a:r>
            <a:endParaRPr lang="pt-BR" sz="1000" b="0" dirty="0"/>
          </a:p>
        </p:txBody>
      </p:sp>
      <p:cxnSp>
        <p:nvCxnSpPr>
          <p:cNvPr id="169" name="Conector de seta reta 168"/>
          <p:cNvCxnSpPr>
            <a:endCxn id="168" idx="1"/>
          </p:cNvCxnSpPr>
          <p:nvPr/>
        </p:nvCxnSpPr>
        <p:spPr>
          <a:xfrm flipV="1">
            <a:off x="4929190" y="4480805"/>
            <a:ext cx="142876" cy="1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aixaDeTexto 169"/>
          <p:cNvSpPr txBox="1"/>
          <p:nvPr/>
        </p:nvSpPr>
        <p:spPr>
          <a:xfrm>
            <a:off x="4572000" y="4357693"/>
            <a:ext cx="338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7</a:t>
            </a:r>
            <a:endParaRPr lang="pt-BR" sz="1000" b="0" dirty="0"/>
          </a:p>
        </p:txBody>
      </p:sp>
      <p:sp>
        <p:nvSpPr>
          <p:cNvPr id="171" name="Elipse 170"/>
          <p:cNvSpPr/>
          <p:nvPr/>
        </p:nvSpPr>
        <p:spPr>
          <a:xfrm>
            <a:off x="4643438" y="43576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2" name="CaixaDeTexto 171"/>
          <p:cNvSpPr txBox="1"/>
          <p:nvPr/>
        </p:nvSpPr>
        <p:spPr>
          <a:xfrm>
            <a:off x="5072066" y="4786322"/>
            <a:ext cx="1071570" cy="40011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atributo</a:t>
            </a:r>
          </a:p>
          <a:p>
            <a:pPr algn="ctr"/>
            <a:r>
              <a:rPr lang="pt-BR" sz="1000" b="0" dirty="0" smtClean="0"/>
              <a:t>interesse</a:t>
            </a:r>
            <a:endParaRPr lang="pt-BR" sz="1000" b="0" dirty="0"/>
          </a:p>
        </p:txBody>
      </p:sp>
      <p:cxnSp>
        <p:nvCxnSpPr>
          <p:cNvPr id="173" name="Conector de seta reta 172"/>
          <p:cNvCxnSpPr>
            <a:endCxn id="172" idx="1"/>
          </p:cNvCxnSpPr>
          <p:nvPr/>
        </p:nvCxnSpPr>
        <p:spPr>
          <a:xfrm flipV="1">
            <a:off x="4929190" y="4986377"/>
            <a:ext cx="142876" cy="14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aixaDeTexto 173"/>
          <p:cNvSpPr txBox="1"/>
          <p:nvPr/>
        </p:nvSpPr>
        <p:spPr>
          <a:xfrm>
            <a:off x="4572000" y="4857761"/>
            <a:ext cx="402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e 12</a:t>
            </a:r>
            <a:endParaRPr lang="pt-BR" sz="1000" b="0" dirty="0"/>
          </a:p>
        </p:txBody>
      </p:sp>
      <p:sp>
        <p:nvSpPr>
          <p:cNvPr id="175" name="Elipse 174"/>
          <p:cNvSpPr/>
          <p:nvPr/>
        </p:nvSpPr>
        <p:spPr>
          <a:xfrm>
            <a:off x="4643438" y="48577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6" name="CaixaDeTexto 175"/>
          <p:cNvSpPr txBox="1"/>
          <p:nvPr/>
        </p:nvSpPr>
        <p:spPr>
          <a:xfrm>
            <a:off x="5072066" y="5214950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err="1" smtClean="0"/>
              <a:t>rem</a:t>
            </a:r>
            <a:r>
              <a:rPr lang="pt-BR" sz="1000" b="0" dirty="0" smtClean="0"/>
              <a:t>. financeira</a:t>
            </a:r>
            <a:endParaRPr lang="pt-BR" sz="1000" b="0" dirty="0"/>
          </a:p>
        </p:txBody>
      </p:sp>
      <p:cxnSp>
        <p:nvCxnSpPr>
          <p:cNvPr id="178" name="Conector de seta reta 177"/>
          <p:cNvCxnSpPr>
            <a:endCxn id="176" idx="1"/>
          </p:cNvCxnSpPr>
          <p:nvPr/>
        </p:nvCxnSpPr>
        <p:spPr>
          <a:xfrm flipV="1">
            <a:off x="4929190" y="5338061"/>
            <a:ext cx="142876" cy="1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CaixaDeTexto 178"/>
          <p:cNvSpPr txBox="1"/>
          <p:nvPr/>
        </p:nvSpPr>
        <p:spPr>
          <a:xfrm>
            <a:off x="4572000" y="5214949"/>
            <a:ext cx="4026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11</a:t>
            </a:r>
            <a:endParaRPr lang="pt-BR" sz="1000" b="0" dirty="0"/>
          </a:p>
        </p:txBody>
      </p:sp>
      <p:sp>
        <p:nvSpPr>
          <p:cNvPr id="181" name="Elipse 180"/>
          <p:cNvSpPr/>
          <p:nvPr/>
        </p:nvSpPr>
        <p:spPr>
          <a:xfrm>
            <a:off x="4643438" y="5214949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2" name="CaixaDeTexto 181"/>
          <p:cNvSpPr txBox="1"/>
          <p:nvPr/>
        </p:nvSpPr>
        <p:spPr>
          <a:xfrm>
            <a:off x="5072066" y="5572140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err="1" smtClean="0"/>
              <a:t>disp</a:t>
            </a:r>
            <a:r>
              <a:rPr lang="pt-BR" sz="1000" b="0" dirty="0" smtClean="0"/>
              <a:t>. tempo</a:t>
            </a:r>
            <a:endParaRPr lang="pt-BR" sz="1000" b="0" dirty="0"/>
          </a:p>
        </p:txBody>
      </p:sp>
      <p:cxnSp>
        <p:nvCxnSpPr>
          <p:cNvPr id="185" name="Conector de seta reta 184"/>
          <p:cNvCxnSpPr>
            <a:endCxn id="182" idx="1"/>
          </p:cNvCxnSpPr>
          <p:nvPr/>
        </p:nvCxnSpPr>
        <p:spPr>
          <a:xfrm flipV="1">
            <a:off x="4929190" y="5695251"/>
            <a:ext cx="142876" cy="1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aixaDeTexto 185"/>
          <p:cNvSpPr txBox="1"/>
          <p:nvPr/>
        </p:nvSpPr>
        <p:spPr>
          <a:xfrm>
            <a:off x="4572000" y="5572139"/>
            <a:ext cx="4026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10</a:t>
            </a:r>
            <a:endParaRPr lang="pt-BR" sz="1000" b="0" dirty="0"/>
          </a:p>
        </p:txBody>
      </p:sp>
      <p:sp>
        <p:nvSpPr>
          <p:cNvPr id="197" name="Elipse 196"/>
          <p:cNvSpPr/>
          <p:nvPr/>
        </p:nvSpPr>
        <p:spPr>
          <a:xfrm>
            <a:off x="4643438" y="5572139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6" name="CaixaDeTexto 205"/>
          <p:cNvSpPr txBox="1"/>
          <p:nvPr/>
        </p:nvSpPr>
        <p:spPr>
          <a:xfrm>
            <a:off x="5072066" y="5857892"/>
            <a:ext cx="107157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suporte </a:t>
            </a:r>
            <a:r>
              <a:rPr lang="pt-BR" sz="1000" b="0" dirty="0" err="1" smtClean="0"/>
              <a:t>org</a:t>
            </a:r>
            <a:endParaRPr lang="pt-BR" sz="1000" b="0" dirty="0"/>
          </a:p>
        </p:txBody>
      </p:sp>
      <p:cxnSp>
        <p:nvCxnSpPr>
          <p:cNvPr id="207" name="Conector de seta reta 206"/>
          <p:cNvCxnSpPr>
            <a:endCxn id="206" idx="1"/>
          </p:cNvCxnSpPr>
          <p:nvPr/>
        </p:nvCxnSpPr>
        <p:spPr>
          <a:xfrm flipV="1">
            <a:off x="4929190" y="5981003"/>
            <a:ext cx="142876" cy="1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CaixaDeTexto 207"/>
          <p:cNvSpPr txBox="1"/>
          <p:nvPr/>
        </p:nvSpPr>
        <p:spPr>
          <a:xfrm>
            <a:off x="4572000" y="5857891"/>
            <a:ext cx="338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0" dirty="0" smtClean="0"/>
              <a:t>e 9</a:t>
            </a:r>
            <a:endParaRPr lang="pt-BR" sz="1000" b="0" dirty="0"/>
          </a:p>
        </p:txBody>
      </p:sp>
      <p:sp>
        <p:nvSpPr>
          <p:cNvPr id="210" name="Elipse 209"/>
          <p:cNvSpPr/>
          <p:nvPr/>
        </p:nvSpPr>
        <p:spPr>
          <a:xfrm>
            <a:off x="4643438" y="5857891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4" name="Elipse 213"/>
          <p:cNvSpPr/>
          <p:nvPr/>
        </p:nvSpPr>
        <p:spPr>
          <a:xfrm>
            <a:off x="7143768" y="2714620"/>
            <a:ext cx="71438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5" name="CaixaDeTexto 214"/>
          <p:cNvSpPr txBox="1"/>
          <p:nvPr/>
        </p:nvSpPr>
        <p:spPr>
          <a:xfrm>
            <a:off x="7286644" y="2786058"/>
            <a:ext cx="4475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ATT</a:t>
            </a:r>
            <a:endParaRPr lang="pt-BR" sz="1000" dirty="0"/>
          </a:p>
        </p:txBody>
      </p:sp>
      <p:sp>
        <p:nvSpPr>
          <p:cNvPr id="217" name="CaixaDeTexto 216"/>
          <p:cNvSpPr txBox="1"/>
          <p:nvPr/>
        </p:nvSpPr>
        <p:spPr>
          <a:xfrm>
            <a:off x="7429520" y="4214818"/>
            <a:ext cx="4187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NSS</a:t>
            </a:r>
            <a:endParaRPr lang="pt-BR" sz="1000" dirty="0"/>
          </a:p>
        </p:txBody>
      </p:sp>
      <p:sp>
        <p:nvSpPr>
          <p:cNvPr id="219" name="Elipse 218"/>
          <p:cNvSpPr/>
          <p:nvPr/>
        </p:nvSpPr>
        <p:spPr>
          <a:xfrm>
            <a:off x="7215206" y="5286388"/>
            <a:ext cx="71438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2" name="CaixaDeTexto 221"/>
          <p:cNvSpPr txBox="1"/>
          <p:nvPr/>
        </p:nvSpPr>
        <p:spPr>
          <a:xfrm>
            <a:off x="7358082" y="5357826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CCP</a:t>
            </a:r>
            <a:endParaRPr lang="pt-BR" sz="1000" dirty="0"/>
          </a:p>
        </p:txBody>
      </p:sp>
      <p:cxnSp>
        <p:nvCxnSpPr>
          <p:cNvPr id="232" name="Conector de seta reta 231"/>
          <p:cNvCxnSpPr>
            <a:stCxn id="214" idx="2"/>
            <a:endCxn id="106" idx="3"/>
          </p:cNvCxnSpPr>
          <p:nvPr/>
        </p:nvCxnSpPr>
        <p:spPr>
          <a:xfrm rot="10800000">
            <a:off x="6143636" y="2766294"/>
            <a:ext cx="1000132" cy="162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de seta reta 233"/>
          <p:cNvCxnSpPr>
            <a:stCxn id="214" idx="2"/>
            <a:endCxn id="114" idx="3"/>
          </p:cNvCxnSpPr>
          <p:nvPr/>
        </p:nvCxnSpPr>
        <p:spPr>
          <a:xfrm rot="10800000" flipV="1">
            <a:off x="6143636" y="2928933"/>
            <a:ext cx="1000132" cy="123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de seta reta 240"/>
          <p:cNvCxnSpPr>
            <a:stCxn id="214" idx="2"/>
            <a:endCxn id="102" idx="3"/>
          </p:cNvCxnSpPr>
          <p:nvPr/>
        </p:nvCxnSpPr>
        <p:spPr>
          <a:xfrm rot="10800000">
            <a:off x="6143636" y="2480542"/>
            <a:ext cx="1000132" cy="44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de seta reta 245"/>
          <p:cNvCxnSpPr>
            <a:stCxn id="214" idx="2"/>
            <a:endCxn id="119" idx="3"/>
          </p:cNvCxnSpPr>
          <p:nvPr/>
        </p:nvCxnSpPr>
        <p:spPr>
          <a:xfrm rot="10800000" flipV="1">
            <a:off x="6143636" y="2928934"/>
            <a:ext cx="1000132" cy="408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de seta reta 255"/>
          <p:cNvCxnSpPr>
            <a:stCxn id="216" idx="2"/>
            <a:endCxn id="164" idx="3"/>
          </p:cNvCxnSpPr>
          <p:nvPr/>
        </p:nvCxnSpPr>
        <p:spPr>
          <a:xfrm rot="10800000">
            <a:off x="6143636" y="4123616"/>
            <a:ext cx="1143008" cy="234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de seta reta 257"/>
          <p:cNvCxnSpPr>
            <a:stCxn id="216" idx="2"/>
            <a:endCxn id="168" idx="3"/>
          </p:cNvCxnSpPr>
          <p:nvPr/>
        </p:nvCxnSpPr>
        <p:spPr>
          <a:xfrm rot="10800000" flipV="1">
            <a:off x="6143636" y="4357693"/>
            <a:ext cx="1143008" cy="123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de seta reta 261"/>
          <p:cNvCxnSpPr>
            <a:stCxn id="219" idx="2"/>
            <a:endCxn id="176" idx="3"/>
          </p:cNvCxnSpPr>
          <p:nvPr/>
        </p:nvCxnSpPr>
        <p:spPr>
          <a:xfrm rot="10800000">
            <a:off x="6143636" y="5338062"/>
            <a:ext cx="1071570" cy="162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de seta reta 263"/>
          <p:cNvCxnSpPr>
            <a:stCxn id="219" idx="2"/>
            <a:endCxn id="182" idx="3"/>
          </p:cNvCxnSpPr>
          <p:nvPr/>
        </p:nvCxnSpPr>
        <p:spPr>
          <a:xfrm rot="10800000" flipV="1">
            <a:off x="6143636" y="5500701"/>
            <a:ext cx="1071570" cy="194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Elipse 270"/>
          <p:cNvSpPr/>
          <p:nvPr/>
        </p:nvSpPr>
        <p:spPr>
          <a:xfrm>
            <a:off x="8429620" y="4143380"/>
            <a:ext cx="71438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2" name="CaixaDeTexto 271"/>
          <p:cNvSpPr txBox="1"/>
          <p:nvPr/>
        </p:nvSpPr>
        <p:spPr>
          <a:xfrm>
            <a:off x="8572496" y="421481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ITT</a:t>
            </a:r>
            <a:endParaRPr lang="pt-BR" sz="1000" dirty="0"/>
          </a:p>
        </p:txBody>
      </p:sp>
      <p:cxnSp>
        <p:nvCxnSpPr>
          <p:cNvPr id="274" name="Conector de seta reta 273"/>
          <p:cNvCxnSpPr>
            <a:stCxn id="271" idx="2"/>
            <a:endCxn id="216" idx="6"/>
          </p:cNvCxnSpPr>
          <p:nvPr/>
        </p:nvCxnSpPr>
        <p:spPr>
          <a:xfrm rot="10800000">
            <a:off x="8001024" y="4357694"/>
            <a:ext cx="42859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ector de seta reta 275"/>
          <p:cNvCxnSpPr>
            <a:endCxn id="214" idx="6"/>
          </p:cNvCxnSpPr>
          <p:nvPr/>
        </p:nvCxnSpPr>
        <p:spPr>
          <a:xfrm rot="16200000" flipV="1">
            <a:off x="7546543" y="3240539"/>
            <a:ext cx="1266120" cy="6429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de seta reta 277"/>
          <p:cNvCxnSpPr>
            <a:stCxn id="271" idx="3"/>
            <a:endCxn id="219" idx="6"/>
          </p:cNvCxnSpPr>
          <p:nvPr/>
        </p:nvCxnSpPr>
        <p:spPr>
          <a:xfrm rot="5400000">
            <a:off x="7736181" y="4702643"/>
            <a:ext cx="991465" cy="60465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Elipse 278"/>
          <p:cNvSpPr/>
          <p:nvPr/>
        </p:nvSpPr>
        <p:spPr>
          <a:xfrm>
            <a:off x="7572396" y="2071678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0" name="CaixaDeTexto 279"/>
          <p:cNvSpPr txBox="1"/>
          <p:nvPr/>
        </p:nvSpPr>
        <p:spPr>
          <a:xfrm>
            <a:off x="7572396" y="2143116"/>
            <a:ext cx="399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res1</a:t>
            </a:r>
            <a:endParaRPr lang="pt-BR" sz="1000" b="0" dirty="0"/>
          </a:p>
        </p:txBody>
      </p:sp>
      <p:sp>
        <p:nvSpPr>
          <p:cNvPr id="281" name="Elipse 280"/>
          <p:cNvSpPr/>
          <p:nvPr/>
        </p:nvSpPr>
        <p:spPr>
          <a:xfrm>
            <a:off x="7358082" y="3500438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2" name="CaixaDeTexto 281"/>
          <p:cNvSpPr txBox="1"/>
          <p:nvPr/>
        </p:nvSpPr>
        <p:spPr>
          <a:xfrm>
            <a:off x="7358082" y="3571876"/>
            <a:ext cx="399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res2</a:t>
            </a:r>
            <a:endParaRPr lang="pt-BR" sz="1000" b="0" dirty="0"/>
          </a:p>
        </p:txBody>
      </p:sp>
      <p:sp>
        <p:nvSpPr>
          <p:cNvPr id="283" name="Elipse 282"/>
          <p:cNvSpPr/>
          <p:nvPr/>
        </p:nvSpPr>
        <p:spPr>
          <a:xfrm>
            <a:off x="7429520" y="4714884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4" name="CaixaDeTexto 283"/>
          <p:cNvSpPr txBox="1"/>
          <p:nvPr/>
        </p:nvSpPr>
        <p:spPr>
          <a:xfrm>
            <a:off x="7429520" y="4786322"/>
            <a:ext cx="399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0" dirty="0" smtClean="0"/>
              <a:t>res3</a:t>
            </a:r>
            <a:endParaRPr lang="pt-BR" sz="1000" b="0" dirty="0"/>
          </a:p>
        </p:txBody>
      </p:sp>
      <p:cxnSp>
        <p:nvCxnSpPr>
          <p:cNvPr id="286" name="Conector de seta reta 285"/>
          <p:cNvCxnSpPr>
            <a:stCxn id="279" idx="4"/>
            <a:endCxn id="214" idx="0"/>
          </p:cNvCxnSpPr>
          <p:nvPr/>
        </p:nvCxnSpPr>
        <p:spPr>
          <a:xfrm rot="5400000">
            <a:off x="7483099" y="2446728"/>
            <a:ext cx="285752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de seta reta 287"/>
          <p:cNvCxnSpPr>
            <a:stCxn id="281" idx="4"/>
            <a:endCxn id="216" idx="1"/>
          </p:cNvCxnSpPr>
          <p:nvPr/>
        </p:nvCxnSpPr>
        <p:spPr>
          <a:xfrm rot="5400000">
            <a:off x="7289709" y="3959182"/>
            <a:ext cx="348523" cy="145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de seta reta 289"/>
          <p:cNvCxnSpPr>
            <a:stCxn id="283" idx="4"/>
            <a:endCxn id="219" idx="1"/>
          </p:cNvCxnSpPr>
          <p:nvPr/>
        </p:nvCxnSpPr>
        <p:spPr>
          <a:xfrm rot="5400000">
            <a:off x="7325428" y="5066471"/>
            <a:ext cx="277085" cy="288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CaixaDeTexto 290"/>
          <p:cNvSpPr txBox="1"/>
          <p:nvPr/>
        </p:nvSpPr>
        <p:spPr>
          <a:xfrm>
            <a:off x="6357950" y="2285992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,71</a:t>
            </a:r>
            <a:endParaRPr lang="pt-BR" sz="900" dirty="0"/>
          </a:p>
        </p:txBody>
      </p:sp>
      <p:sp>
        <p:nvSpPr>
          <p:cNvPr id="292" name="CaixaDeTexto 291"/>
          <p:cNvSpPr txBox="1"/>
          <p:nvPr/>
        </p:nvSpPr>
        <p:spPr>
          <a:xfrm>
            <a:off x="6286512" y="2500306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36</a:t>
            </a:r>
            <a:endParaRPr lang="pt-BR" sz="900" dirty="0"/>
          </a:p>
        </p:txBody>
      </p:sp>
      <p:cxnSp>
        <p:nvCxnSpPr>
          <p:cNvPr id="244" name="Conector de seta reta 243"/>
          <p:cNvCxnSpPr>
            <a:stCxn id="214" idx="2"/>
            <a:endCxn id="96" idx="3"/>
          </p:cNvCxnSpPr>
          <p:nvPr/>
        </p:nvCxnSpPr>
        <p:spPr>
          <a:xfrm rot="10800000">
            <a:off x="6143636" y="2194790"/>
            <a:ext cx="1000132" cy="734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CaixaDeTexto 292"/>
          <p:cNvSpPr txBox="1"/>
          <p:nvPr/>
        </p:nvSpPr>
        <p:spPr>
          <a:xfrm>
            <a:off x="6286512" y="2714620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,77</a:t>
            </a:r>
            <a:endParaRPr lang="pt-BR" sz="900" dirty="0"/>
          </a:p>
        </p:txBody>
      </p:sp>
      <p:sp>
        <p:nvSpPr>
          <p:cNvPr id="296" name="CaixaDeTexto 295"/>
          <p:cNvSpPr txBox="1"/>
          <p:nvPr/>
        </p:nvSpPr>
        <p:spPr>
          <a:xfrm>
            <a:off x="6286512" y="3143248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,49</a:t>
            </a:r>
            <a:endParaRPr lang="pt-BR" sz="900" dirty="0"/>
          </a:p>
        </p:txBody>
      </p:sp>
      <p:sp>
        <p:nvSpPr>
          <p:cNvPr id="295" name="CaixaDeTexto 294"/>
          <p:cNvSpPr txBox="1"/>
          <p:nvPr/>
        </p:nvSpPr>
        <p:spPr>
          <a:xfrm>
            <a:off x="6286512" y="2928934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,66</a:t>
            </a:r>
            <a:endParaRPr lang="pt-BR" sz="900" dirty="0"/>
          </a:p>
        </p:txBody>
      </p:sp>
      <p:sp>
        <p:nvSpPr>
          <p:cNvPr id="297" name="CaixaDeTexto 296"/>
          <p:cNvSpPr txBox="1"/>
          <p:nvPr/>
        </p:nvSpPr>
        <p:spPr>
          <a:xfrm>
            <a:off x="6429388" y="3357562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,09</a:t>
            </a:r>
            <a:endParaRPr lang="pt-BR" sz="900" dirty="0"/>
          </a:p>
        </p:txBody>
      </p:sp>
      <p:cxnSp>
        <p:nvCxnSpPr>
          <p:cNvPr id="248" name="Conector de seta reta 247"/>
          <p:cNvCxnSpPr>
            <a:stCxn id="214" idx="2"/>
            <a:endCxn id="123" idx="3"/>
          </p:cNvCxnSpPr>
          <p:nvPr/>
        </p:nvCxnSpPr>
        <p:spPr>
          <a:xfrm rot="10800000" flipV="1">
            <a:off x="6143636" y="2928934"/>
            <a:ext cx="1000132" cy="694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CaixaDeTexto 297"/>
          <p:cNvSpPr txBox="1"/>
          <p:nvPr/>
        </p:nvSpPr>
        <p:spPr>
          <a:xfrm>
            <a:off x="6429388" y="4071942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,99</a:t>
            </a:r>
            <a:endParaRPr lang="pt-BR" sz="900" dirty="0"/>
          </a:p>
        </p:txBody>
      </p:sp>
      <p:sp>
        <p:nvSpPr>
          <p:cNvPr id="299" name="CaixaDeTexto 298"/>
          <p:cNvSpPr txBox="1"/>
          <p:nvPr/>
        </p:nvSpPr>
        <p:spPr>
          <a:xfrm>
            <a:off x="6429388" y="4357694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,55</a:t>
            </a:r>
            <a:endParaRPr lang="pt-BR" sz="900" dirty="0"/>
          </a:p>
        </p:txBody>
      </p:sp>
      <p:sp>
        <p:nvSpPr>
          <p:cNvPr id="304" name="CaixaDeTexto 303"/>
          <p:cNvSpPr txBox="1"/>
          <p:nvPr/>
        </p:nvSpPr>
        <p:spPr>
          <a:xfrm>
            <a:off x="6429388" y="4929198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,39</a:t>
            </a:r>
            <a:endParaRPr lang="pt-BR" sz="900" dirty="0"/>
          </a:p>
        </p:txBody>
      </p:sp>
      <p:sp>
        <p:nvSpPr>
          <p:cNvPr id="305" name="CaixaDeTexto 304"/>
          <p:cNvSpPr txBox="1"/>
          <p:nvPr/>
        </p:nvSpPr>
        <p:spPr>
          <a:xfrm>
            <a:off x="6286512" y="5214950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,28</a:t>
            </a:r>
            <a:endParaRPr lang="pt-BR" sz="900" dirty="0"/>
          </a:p>
        </p:txBody>
      </p:sp>
      <p:sp>
        <p:nvSpPr>
          <p:cNvPr id="306" name="CaixaDeTexto 305"/>
          <p:cNvSpPr txBox="1"/>
          <p:nvPr/>
        </p:nvSpPr>
        <p:spPr>
          <a:xfrm>
            <a:off x="6357950" y="5500702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,76</a:t>
            </a:r>
            <a:endParaRPr lang="pt-BR" sz="900" dirty="0"/>
          </a:p>
        </p:txBody>
      </p:sp>
      <p:sp>
        <p:nvSpPr>
          <p:cNvPr id="307" name="CaixaDeTexto 306"/>
          <p:cNvSpPr txBox="1"/>
          <p:nvPr/>
        </p:nvSpPr>
        <p:spPr>
          <a:xfrm>
            <a:off x="6429388" y="5786454"/>
            <a:ext cx="3571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/>
              <a:t>,74</a:t>
            </a:r>
            <a:endParaRPr lang="pt-BR" sz="900" dirty="0"/>
          </a:p>
        </p:txBody>
      </p:sp>
      <p:cxnSp>
        <p:nvCxnSpPr>
          <p:cNvPr id="270" name="Conector de seta reta 269"/>
          <p:cNvCxnSpPr>
            <a:stCxn id="219" idx="2"/>
            <a:endCxn id="206" idx="3"/>
          </p:cNvCxnSpPr>
          <p:nvPr/>
        </p:nvCxnSpPr>
        <p:spPr>
          <a:xfrm rot="10800000" flipV="1">
            <a:off x="6143636" y="5500701"/>
            <a:ext cx="1071570" cy="480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de seta reta 267"/>
          <p:cNvCxnSpPr>
            <a:stCxn id="219" idx="2"/>
            <a:endCxn id="172" idx="3"/>
          </p:cNvCxnSpPr>
          <p:nvPr/>
        </p:nvCxnSpPr>
        <p:spPr>
          <a:xfrm rot="10800000">
            <a:off x="6143636" y="4986378"/>
            <a:ext cx="1071570" cy="51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CaixaDeTexto 308"/>
          <p:cNvSpPr txBox="1"/>
          <p:nvPr/>
        </p:nvSpPr>
        <p:spPr>
          <a:xfrm>
            <a:off x="7929586" y="3500438"/>
            <a:ext cx="357190" cy="25391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50" dirty="0" smtClean="0"/>
              <a:t>,88</a:t>
            </a:r>
            <a:endParaRPr lang="pt-BR" sz="1050" dirty="0"/>
          </a:p>
        </p:txBody>
      </p:sp>
      <p:sp>
        <p:nvSpPr>
          <p:cNvPr id="314" name="CaixaDeTexto 313"/>
          <p:cNvSpPr txBox="1"/>
          <p:nvPr/>
        </p:nvSpPr>
        <p:spPr>
          <a:xfrm>
            <a:off x="7929586" y="4929198"/>
            <a:ext cx="357190" cy="25391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50" dirty="0" smtClean="0"/>
              <a:t>,41</a:t>
            </a:r>
            <a:endParaRPr lang="pt-BR" sz="1050" dirty="0"/>
          </a:p>
        </p:txBody>
      </p:sp>
      <p:sp>
        <p:nvSpPr>
          <p:cNvPr id="216" name="Elipse 215"/>
          <p:cNvSpPr/>
          <p:nvPr/>
        </p:nvSpPr>
        <p:spPr>
          <a:xfrm>
            <a:off x="7286644" y="4143380"/>
            <a:ext cx="71438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1" name="Conector em curva 320"/>
          <p:cNvCxnSpPr>
            <a:stCxn id="117" idx="1"/>
            <a:endCxn id="98" idx="1"/>
          </p:cNvCxnSpPr>
          <p:nvPr/>
        </p:nvCxnSpPr>
        <p:spPr>
          <a:xfrm rot="10800000">
            <a:off x="4572000" y="2194789"/>
            <a:ext cx="1588" cy="571505"/>
          </a:xfrm>
          <a:prstGeom prst="curved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ector em curva 322"/>
          <p:cNvCxnSpPr>
            <a:stCxn id="122" idx="2"/>
            <a:endCxn id="125" idx="1"/>
          </p:cNvCxnSpPr>
          <p:nvPr/>
        </p:nvCxnSpPr>
        <p:spPr>
          <a:xfrm rot="10800000" flipV="1">
            <a:off x="4572000" y="2500305"/>
            <a:ext cx="71438" cy="1123243"/>
          </a:xfrm>
          <a:prstGeom prst="curvedConnector3">
            <a:avLst>
              <a:gd name="adj1" fmla="val 41999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ector em curva 324"/>
          <p:cNvCxnSpPr>
            <a:stCxn id="122" idx="2"/>
            <a:endCxn id="104" idx="1"/>
          </p:cNvCxnSpPr>
          <p:nvPr/>
        </p:nvCxnSpPr>
        <p:spPr>
          <a:xfrm rot="10800000" flipV="1">
            <a:off x="4572000" y="2500305"/>
            <a:ext cx="71438" cy="837491"/>
          </a:xfrm>
          <a:prstGeom prst="curvedConnector3">
            <a:avLst>
              <a:gd name="adj1" fmla="val 41999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 em curva 326"/>
          <p:cNvCxnSpPr>
            <a:stCxn id="105" idx="2"/>
            <a:endCxn id="110" idx="1"/>
          </p:cNvCxnSpPr>
          <p:nvPr/>
        </p:nvCxnSpPr>
        <p:spPr>
          <a:xfrm rot="10800000">
            <a:off x="4572000" y="3052046"/>
            <a:ext cx="71438" cy="305517"/>
          </a:xfrm>
          <a:prstGeom prst="curvedConnector3">
            <a:avLst>
              <a:gd name="adj1" fmla="val 41999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ector em curva 328"/>
          <p:cNvCxnSpPr>
            <a:stCxn id="125" idx="1"/>
            <a:endCxn id="104" idx="1"/>
          </p:cNvCxnSpPr>
          <p:nvPr/>
        </p:nvCxnSpPr>
        <p:spPr>
          <a:xfrm rot="10800000">
            <a:off x="4572000" y="3337797"/>
            <a:ext cx="1588" cy="285752"/>
          </a:xfrm>
          <a:prstGeom prst="curved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Forma 330"/>
          <p:cNvCxnSpPr>
            <a:stCxn id="127" idx="0"/>
            <a:endCxn id="279" idx="2"/>
          </p:cNvCxnSpPr>
          <p:nvPr/>
        </p:nvCxnSpPr>
        <p:spPr>
          <a:xfrm rot="5400000" flipH="1" flipV="1">
            <a:off x="5554273" y="1482315"/>
            <a:ext cx="1250165" cy="2786082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Forma 332"/>
          <p:cNvCxnSpPr>
            <a:stCxn id="105" idx="1"/>
            <a:endCxn id="280" idx="1"/>
          </p:cNvCxnSpPr>
          <p:nvPr/>
        </p:nvCxnSpPr>
        <p:spPr>
          <a:xfrm rot="5400000" flipH="1" flipV="1">
            <a:off x="5633687" y="1317825"/>
            <a:ext cx="990306" cy="2887111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em curva 334"/>
          <p:cNvCxnSpPr/>
          <p:nvPr/>
        </p:nvCxnSpPr>
        <p:spPr>
          <a:xfrm rot="10800000">
            <a:off x="4572000" y="5000636"/>
            <a:ext cx="1588" cy="357188"/>
          </a:xfrm>
          <a:prstGeom prst="curved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CaixaDeTexto 342"/>
          <p:cNvSpPr txBox="1"/>
          <p:nvPr/>
        </p:nvSpPr>
        <p:spPr>
          <a:xfrm>
            <a:off x="1142976" y="6143644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[n = 205]</a:t>
            </a:r>
            <a:endParaRPr lang="pt-BR" dirty="0"/>
          </a:p>
        </p:txBody>
      </p:sp>
      <p:sp>
        <p:nvSpPr>
          <p:cNvPr id="2" name="Elipse 1"/>
          <p:cNvSpPr/>
          <p:nvPr/>
        </p:nvSpPr>
        <p:spPr>
          <a:xfrm>
            <a:off x="6429388" y="2258968"/>
            <a:ext cx="285751" cy="268362"/>
          </a:xfrm>
          <a:prstGeom prst="ellipse">
            <a:avLst/>
          </a:prstGeom>
          <a:noFill/>
          <a:ln>
            <a:solidFill>
              <a:srgbClr val="F1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2" name="Elipse 211"/>
          <p:cNvSpPr/>
          <p:nvPr/>
        </p:nvSpPr>
        <p:spPr>
          <a:xfrm>
            <a:off x="6322231" y="2632122"/>
            <a:ext cx="285751" cy="357190"/>
          </a:xfrm>
          <a:prstGeom prst="ellipse">
            <a:avLst/>
          </a:prstGeom>
          <a:noFill/>
          <a:ln>
            <a:solidFill>
              <a:srgbClr val="F1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1" name="Elipse 230"/>
          <p:cNvSpPr/>
          <p:nvPr/>
        </p:nvSpPr>
        <p:spPr>
          <a:xfrm>
            <a:off x="6465106" y="3979562"/>
            <a:ext cx="285751" cy="357190"/>
          </a:xfrm>
          <a:prstGeom prst="ellipse">
            <a:avLst/>
          </a:prstGeom>
          <a:noFill/>
          <a:ln>
            <a:solidFill>
              <a:srgbClr val="F1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3" name="Elipse 232"/>
          <p:cNvSpPr/>
          <p:nvPr/>
        </p:nvSpPr>
        <p:spPr>
          <a:xfrm>
            <a:off x="6426341" y="5445782"/>
            <a:ext cx="285751" cy="357190"/>
          </a:xfrm>
          <a:prstGeom prst="ellipse">
            <a:avLst/>
          </a:prstGeom>
          <a:noFill/>
          <a:ln>
            <a:solidFill>
              <a:srgbClr val="F1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5" name="Elipse 234"/>
          <p:cNvSpPr/>
          <p:nvPr/>
        </p:nvSpPr>
        <p:spPr>
          <a:xfrm>
            <a:off x="6460699" y="5762145"/>
            <a:ext cx="285751" cy="357190"/>
          </a:xfrm>
          <a:prstGeom prst="ellipse">
            <a:avLst/>
          </a:prstGeom>
          <a:noFill/>
          <a:ln>
            <a:solidFill>
              <a:srgbClr val="F1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6322231" y="5183114"/>
            <a:ext cx="285750" cy="23626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51520" y="1643050"/>
            <a:ext cx="3963290" cy="4954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6" name="CaixaDeTexto 235"/>
          <p:cNvSpPr txBox="1"/>
          <p:nvPr/>
        </p:nvSpPr>
        <p:spPr>
          <a:xfrm>
            <a:off x="3450873" y="709939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 PESQUISA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2" grpId="0" animBg="1"/>
      <p:bldP spid="231" grpId="0" animBg="1"/>
      <p:bldP spid="233" grpId="0" animBg="1"/>
      <p:bldP spid="235" grpId="0" animBg="1"/>
      <p:bldP spid="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31640" y="695720"/>
            <a:ext cx="6858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ALGUMAS CONCLUSÕES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0" y="6572272"/>
            <a:ext cx="9144000" cy="152400"/>
          </a:xfrm>
        </p:spPr>
        <p:txBody>
          <a:bodyPr/>
          <a:lstStyle/>
          <a:p>
            <a:pPr>
              <a:defRPr/>
            </a:pPr>
            <a:fld id="{512837E9-6B22-460E-A894-B91270AF7681}" type="slidenum">
              <a:rPr lang="en-US" smtClean="0"/>
              <a:pPr>
                <a:defRPr/>
              </a:pPr>
              <a:t>7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571472" y="1500174"/>
            <a:ext cx="7715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0" dirty="0" smtClean="0"/>
              <a:t>1. A </a:t>
            </a:r>
            <a:r>
              <a:rPr lang="pt-BR" sz="1800" dirty="0" smtClean="0"/>
              <a:t>ATITUDE</a:t>
            </a:r>
            <a:r>
              <a:rPr lang="pt-BR" sz="1800" b="0" dirty="0" smtClean="0"/>
              <a:t> do servidor é mais fortemente impactada pela crença de que ele será </a:t>
            </a:r>
            <a:r>
              <a:rPr lang="pt-BR" sz="1800" dirty="0" smtClean="0"/>
              <a:t>RECONHECIDO</a:t>
            </a:r>
            <a:r>
              <a:rPr lang="pt-BR" sz="1800" b="0" dirty="0" smtClean="0"/>
              <a:t> pelo seu esforço, bem como pela </a:t>
            </a:r>
            <a:r>
              <a:rPr lang="pt-BR" sz="1800" dirty="0" smtClean="0"/>
              <a:t>SATISFAÇÃO</a:t>
            </a:r>
            <a:r>
              <a:rPr lang="pt-BR" sz="1800" b="0" dirty="0" smtClean="0"/>
              <a:t>  no desempenho da tarefa.</a:t>
            </a:r>
          </a:p>
          <a:p>
            <a:pPr algn="just"/>
            <a:endParaRPr lang="pt-BR" sz="1800" b="0" dirty="0"/>
          </a:p>
          <a:p>
            <a:pPr algn="just"/>
            <a:r>
              <a:rPr lang="pt-BR" sz="1800" b="0" dirty="0" smtClean="0"/>
              <a:t>2 . A </a:t>
            </a:r>
            <a:r>
              <a:rPr lang="pt-BR" sz="1800" dirty="0" smtClean="0"/>
              <a:t>PRESSÃO SOCIAL </a:t>
            </a:r>
            <a:r>
              <a:rPr lang="pt-BR" sz="1800" b="0" dirty="0" smtClean="0"/>
              <a:t>evidencia a fortíssima influência que os </a:t>
            </a:r>
            <a:r>
              <a:rPr lang="pt-BR" sz="1800" dirty="0" smtClean="0"/>
              <a:t>SUPERIORES</a:t>
            </a:r>
            <a:r>
              <a:rPr lang="pt-BR" sz="1800" b="0" dirty="0" smtClean="0"/>
              <a:t> exercem sobre o comportamento dos funcionários.</a:t>
            </a:r>
          </a:p>
          <a:p>
            <a:pPr algn="just"/>
            <a:endParaRPr lang="pt-BR" sz="1800" b="0" dirty="0"/>
          </a:p>
          <a:p>
            <a:pPr algn="just"/>
            <a:r>
              <a:rPr lang="pt-BR" sz="1800" b="0" dirty="0" smtClean="0"/>
              <a:t>3 . O </a:t>
            </a:r>
            <a:r>
              <a:rPr lang="pt-BR" sz="1800" dirty="0" smtClean="0"/>
              <a:t>CONTROLE DO COMPORTAMENTO </a:t>
            </a:r>
            <a:r>
              <a:rPr lang="pt-BR" sz="1800" b="0" dirty="0" smtClean="0"/>
              <a:t>é impactado de forma mais acentuada pela </a:t>
            </a:r>
            <a:r>
              <a:rPr lang="pt-BR" sz="1800" dirty="0" smtClean="0"/>
              <a:t>DISPONIBILIDADE DE TEMPO  </a:t>
            </a:r>
            <a:r>
              <a:rPr lang="pt-BR" sz="1800" b="0" dirty="0" smtClean="0"/>
              <a:t>e pelo </a:t>
            </a:r>
            <a:r>
              <a:rPr lang="pt-BR" sz="1800" dirty="0" smtClean="0"/>
              <a:t>SUPORTE ORGANIZACIONAL</a:t>
            </a:r>
            <a:r>
              <a:rPr lang="pt-BR" sz="1800" b="0" dirty="0" smtClean="0"/>
              <a:t>. O </a:t>
            </a:r>
            <a:r>
              <a:rPr lang="pt-BR" sz="1800" dirty="0" smtClean="0"/>
              <a:t>ASPECTO FINANCEIRO </a:t>
            </a:r>
            <a:r>
              <a:rPr lang="pt-BR" sz="1800" b="0" dirty="0" smtClean="0"/>
              <a:t>é importante, contudo, existem outras crenças de natureza não financeira que exercem maior </a:t>
            </a:r>
            <a:r>
              <a:rPr lang="pt-BR" sz="1800" b="0" dirty="0" smtClean="0"/>
              <a:t>peso.</a:t>
            </a:r>
            <a:endParaRPr lang="pt-BR" sz="1800" b="0" dirty="0" smtClean="0"/>
          </a:p>
        </p:txBody>
      </p:sp>
      <p:sp>
        <p:nvSpPr>
          <p:cNvPr id="2" name="AutoShape 2" descr="Resultado de imagem para TRABAL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Resultado de imagem para TRABALH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Resultado de imagem para TRABALH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42" y="4639494"/>
            <a:ext cx="2995017" cy="175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3939861" y="5656679"/>
            <a:ext cx="42473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0" dirty="0" smtClean="0"/>
              <a:t>“</a:t>
            </a:r>
            <a:r>
              <a:rPr lang="pt-BR" b="0" i="1" dirty="0" smtClean="0"/>
              <a:t>Não é o mais forte que sobrevive, nem o mais inteligente, mas o que melhor se adapta às </a:t>
            </a:r>
            <a:r>
              <a:rPr lang="pt-BR" b="0" i="1" dirty="0" smtClean="0"/>
              <a:t>mudanças.</a:t>
            </a:r>
            <a:r>
              <a:rPr lang="pt-BR" b="0" dirty="0" smtClean="0"/>
              <a:t>” </a:t>
            </a:r>
            <a:endParaRPr lang="pt-BR" b="0" dirty="0" smtClean="0"/>
          </a:p>
          <a:p>
            <a:r>
              <a:rPr lang="pt-BR" b="0" dirty="0" smtClean="0"/>
              <a:t>Charles </a:t>
            </a:r>
            <a:r>
              <a:rPr lang="pt-BR" b="0" dirty="0" smtClean="0"/>
              <a:t>Darwin.</a:t>
            </a:r>
            <a:endParaRPr lang="pt-BR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2837E9-6B22-460E-A894-B91270AF7681}" type="slidenum">
              <a:rPr lang="en-US" smtClean="0"/>
              <a:pPr>
                <a:defRPr/>
              </a:pPr>
              <a:t>8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11760" y="2204864"/>
            <a:ext cx="42124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Obrigado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 smtClean="0">
                <a:hlinkClick r:id="rId2"/>
              </a:rPr>
              <a:t>ricardo@sefaz.ba.gov.br</a:t>
            </a:r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71.3116-4483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214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3137</TotalTime>
  <Words>607</Words>
  <Application>Microsoft Office PowerPoint</Application>
  <PresentationFormat>Apresentação na tela (4:3)</PresentationFormat>
  <Paragraphs>199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            Tese de Doutorado: ESFORÇO DISCRICIONÁRIO NO TRABALHO: UM ESTUDO À LUZ DA TEORIA DA  AÇÃO PLANEJADA  UNIVERSIDADE FEDERAL DA BAHIA Escola de Administração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Carol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</dc:creator>
  <cp:lastModifiedBy>Usuário do Windows</cp:lastModifiedBy>
  <cp:revision>330</cp:revision>
  <dcterms:created xsi:type="dcterms:W3CDTF">2010-12-12T23:24:40Z</dcterms:created>
  <dcterms:modified xsi:type="dcterms:W3CDTF">2016-09-15T14:54:19Z</dcterms:modified>
</cp:coreProperties>
</file>